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4" r:id="rId26"/>
    <p:sldId id="280" r:id="rId27"/>
    <p:sldId id="281" r:id="rId28"/>
  </p:sldIdLst>
  <p:sldSz cx="18288000" cy="10287000"/>
  <p:notesSz cx="6858000" cy="9144000"/>
  <p:embeddedFontLst>
    <p:embeddedFont>
      <p:font typeface="TT Norms Bold" panose="020B0604020202020204" charset="0"/>
      <p:bold r:id="rId30"/>
    </p:embeddedFont>
    <p:embeddedFont>
      <p:font typeface="Computer Says No" panose="020B0604020202020204" charset="0"/>
      <p:regular r:id="rId31"/>
    </p:embeddedFont>
    <p:embeddedFont>
      <p:font typeface="Public Sans Bold" panose="020B0604020202020204" charset="0"/>
      <p:bold r:id="rId32"/>
    </p:embeddedFont>
    <p:embeddedFont>
      <p:font typeface="Poppins Bold" panose="020B0604020202020204" charset="0"/>
      <p:bold r:id="rId33"/>
    </p:embeddedFont>
    <p:embeddedFont>
      <p:font typeface="Calibri" panose="020F0502020204030204" pitchFamily="34" charset="0"/>
      <p:regular r:id="rId34"/>
      <p:bold r:id="rId35"/>
      <p:italic r:id="rId36"/>
      <p:boldItalic r:id="rId37"/>
    </p:embeddedFont>
    <p:embeddedFont>
      <p:font typeface="Arial Bold" panose="020B0704020202020204" pitchFamily="34" charset="0"/>
      <p:bold r:id="rId3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8" userDrawn="1">
          <p15:clr>
            <a:srgbClr val="A4A3A4"/>
          </p15:clr>
        </p15:guide>
        <p15:guide id="2" pos="291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p:scale>
          <a:sx n="33" d="100"/>
          <a:sy n="33" d="100"/>
        </p:scale>
        <p:origin x="1476" y="1020"/>
      </p:cViewPr>
      <p:guideLst>
        <p:guide orient="horz" pos="2168"/>
        <p:guide pos="2912"/>
      </p:guideLst>
    </p:cSldViewPr>
  </p:slideViewPr>
  <p:outlineViewPr>
    <p:cViewPr>
      <p:scale>
        <a:sx n="33" d="100"/>
        <a:sy n="33" d="100"/>
      </p:scale>
      <p:origin x="0" y="0"/>
    </p:cViewPr>
  </p:outlineViewPr>
  <p:notesTextViewPr>
    <p:cViewPr>
      <p:scale>
        <a:sx n="50" d="100"/>
        <a:sy n="5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5.fntdata"/><Relationship Id="rId4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4.fntdata"/><Relationship Id="rId38" Type="http://schemas.openxmlformats.org/officeDocument/2006/relationships/font" Target="fonts/font9.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font" Target="fonts/font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05971B4-8943-4879-8259-8EE3DFB4F241}" type="datetimeFigureOut">
              <a:rPr lang="en-US" smtClean="0"/>
              <a:t>10/29/2024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72AD72C-C0C8-4622-8829-80A66D3A7B8B}" type="slidenum">
              <a:rPr lang="en-US" smtClean="0"/>
              <a:t>‹#›</a:t>
            </a:fld>
            <a:endParaRPr lang="en-US"/>
          </a:p>
        </p:txBody>
      </p:sp>
    </p:spTree>
    <p:extLst>
      <p:ext uri="{BB962C8B-B14F-4D97-AF65-F5344CB8AC3E}">
        <p14:creationId xmlns:p14="http://schemas.microsoft.com/office/powerpoint/2010/main" val="4427686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72AD72C-C0C8-4622-8829-80A66D3A7B8B}" type="slidenum">
              <a:rPr lang="en-US" smtClean="0"/>
              <a:t>25</a:t>
            </a:fld>
            <a:endParaRPr lang="en-US"/>
          </a:p>
        </p:txBody>
      </p:sp>
    </p:spTree>
    <p:extLst>
      <p:ext uri="{BB962C8B-B14F-4D97-AF65-F5344CB8AC3E}">
        <p14:creationId xmlns:p14="http://schemas.microsoft.com/office/powerpoint/2010/main" val="32868162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t>10/29/2024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t>10/29/2024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t>10/29/2024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t>10/29/2024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t>10/29/2024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t>10/29/2024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t>10/29/2024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B6F15528-21DE-4FAA-801E-634DDDAF4B2B}" type="slidenum">
              <a:rPr lang="en-US" smtClean="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t>10/29/2024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t>10/29/2024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10/29/2024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10/29/2024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t>10/29/2024</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image" Target="../media/image12.sv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png"/><Relationship Id="rId11" Type="http://schemas.openxmlformats.org/officeDocument/2006/relationships/image" Target="../media/image10.svg"/><Relationship Id="rId5" Type="http://schemas.openxmlformats.org/officeDocument/2006/relationships/image" Target="../media/image4.svg"/><Relationship Id="rId10" Type="http://schemas.openxmlformats.org/officeDocument/2006/relationships/image" Target="../media/image5.png"/><Relationship Id="rId4" Type="http://schemas.openxmlformats.org/officeDocument/2006/relationships/image" Target="../media/image2.png"/><Relationship Id="rId9" Type="http://schemas.openxmlformats.org/officeDocument/2006/relationships/image" Target="../media/image8.svg"/></Relationships>
</file>

<file path=ppt/slides/_rels/slide1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24.png"/><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26.png"/><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39.svg"/><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42.svg"/><Relationship Id="rId7" Type="http://schemas.openxmlformats.org/officeDocument/2006/relationships/image" Target="../media/image29.png"/><Relationship Id="rId2" Type="http://schemas.openxmlformats.org/officeDocument/2006/relationships/image" Target="../media/image26.png"/><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39.svg"/><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6.xml.rels><?xml version="1.0" encoding="UTF-8" standalone="yes"?>
<Relationships xmlns="http://schemas.openxmlformats.org/package/2006/relationships"><Relationship Id="rId3" Type="http://schemas.openxmlformats.org/officeDocument/2006/relationships/image" Target="../media/image51.svg"/><Relationship Id="rId2" Type="http://schemas.openxmlformats.org/officeDocument/2006/relationships/image" Target="../media/image34.png"/><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53.svg"/><Relationship Id="rId4" Type="http://schemas.openxmlformats.org/officeDocument/2006/relationships/image" Target="../media/image35.png"/></Relationships>
</file>

<file path=ppt/slides/_rels/slide17.xml.rels><?xml version="1.0" encoding="UTF-8" standalone="yes"?>
<Relationships xmlns="http://schemas.openxmlformats.org/package/2006/relationships"><Relationship Id="rId3" Type="http://schemas.openxmlformats.org/officeDocument/2006/relationships/image" Target="../media/image51.svg"/><Relationship Id="rId2" Type="http://schemas.openxmlformats.org/officeDocument/2006/relationships/image" Target="../media/image34.png"/><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image" Target="../media/image53.svg"/><Relationship Id="rId4" Type="http://schemas.openxmlformats.org/officeDocument/2006/relationships/image" Target="../media/image35.png"/></Relationships>
</file>

<file path=ppt/slides/_rels/slide18.xml.rels><?xml version="1.0" encoding="UTF-8" standalone="yes"?>
<Relationships xmlns="http://schemas.openxmlformats.org/package/2006/relationships"><Relationship Id="rId3" Type="http://schemas.openxmlformats.org/officeDocument/2006/relationships/image" Target="../media/image51.svg"/><Relationship Id="rId2" Type="http://schemas.openxmlformats.org/officeDocument/2006/relationships/image" Target="../media/image34.png"/><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53.svg"/><Relationship Id="rId4" Type="http://schemas.openxmlformats.org/officeDocument/2006/relationships/image" Target="../media/image35.png"/></Relationships>
</file>

<file path=ppt/slides/_rels/slide19.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53.svg"/><Relationship Id="rId7" Type="http://schemas.openxmlformats.org/officeDocument/2006/relationships/image" Target="../media/image41.png"/><Relationship Id="rId2" Type="http://schemas.openxmlformats.org/officeDocument/2006/relationships/image" Target="../media/image35.png"/><Relationship Id="rId1" Type="http://schemas.openxmlformats.org/officeDocument/2006/relationships/slideLayout" Target="../slideLayouts/slideLayout7.xml"/><Relationship Id="rId6" Type="http://schemas.openxmlformats.org/officeDocument/2006/relationships/image" Target="../media/image40.png"/><Relationship Id="rId5" Type="http://schemas.openxmlformats.org/officeDocument/2006/relationships/image" Target="../media/image32.png"/><Relationship Id="rId4" Type="http://schemas.openxmlformats.org/officeDocument/2006/relationships/image" Target="../media/image39.png"/></Relationships>
</file>

<file path=ppt/slides/_rels/slide2.xml.rels><?xml version="1.0" encoding="UTF-8" standalone="yes"?>
<Relationships xmlns="http://schemas.openxmlformats.org/package/2006/relationships"><Relationship Id="rId3" Type="http://schemas.openxmlformats.org/officeDocument/2006/relationships/image" Target="../media/image14.svg"/><Relationship Id="rId7" Type="http://schemas.openxmlformats.org/officeDocument/2006/relationships/image" Target="../media/image18.sv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16.svg"/><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8" Type="http://schemas.openxmlformats.org/officeDocument/2006/relationships/image" Target="../media/image66.svg"/><Relationship Id="rId3" Type="http://schemas.openxmlformats.org/officeDocument/2006/relationships/image" Target="../media/image43.png"/><Relationship Id="rId7" Type="http://schemas.openxmlformats.org/officeDocument/2006/relationships/image" Target="../media/image45.png"/><Relationship Id="rId2" Type="http://schemas.openxmlformats.org/officeDocument/2006/relationships/image" Target="../media/image42.jpeg"/><Relationship Id="rId1" Type="http://schemas.openxmlformats.org/officeDocument/2006/relationships/slideLayout" Target="../slideLayouts/slideLayout7.xml"/><Relationship Id="rId6" Type="http://schemas.openxmlformats.org/officeDocument/2006/relationships/image" Target="../media/image64.svg"/><Relationship Id="rId5" Type="http://schemas.openxmlformats.org/officeDocument/2006/relationships/image" Target="../media/image44.png"/><Relationship Id="rId10" Type="http://schemas.openxmlformats.org/officeDocument/2006/relationships/image" Target="../media/image68.svg"/><Relationship Id="rId4" Type="http://schemas.openxmlformats.org/officeDocument/2006/relationships/image" Target="../media/image62.svg"/><Relationship Id="rId9" Type="http://schemas.openxmlformats.org/officeDocument/2006/relationships/image" Target="../media/image46.png"/></Relationships>
</file>

<file path=ppt/slides/_rels/slide21.xml.rels><?xml version="1.0" encoding="UTF-8" standalone="yes"?>
<Relationships xmlns="http://schemas.openxmlformats.org/package/2006/relationships"><Relationship Id="rId3" Type="http://schemas.openxmlformats.org/officeDocument/2006/relationships/image" Target="../media/image62.svg"/><Relationship Id="rId2" Type="http://schemas.openxmlformats.org/officeDocument/2006/relationships/image" Target="../media/image43.png"/><Relationship Id="rId1" Type="http://schemas.openxmlformats.org/officeDocument/2006/relationships/slideLayout" Target="../slideLayouts/slideLayout7.xml"/><Relationship Id="rId5" Type="http://schemas.openxmlformats.org/officeDocument/2006/relationships/image" Target="../media/image48.png"/><Relationship Id="rId4" Type="http://schemas.openxmlformats.org/officeDocument/2006/relationships/image" Target="../media/image47.png"/></Relationships>
</file>

<file path=ppt/slides/_rels/slide22.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62.svg"/><Relationship Id="rId7" Type="http://schemas.openxmlformats.org/officeDocument/2006/relationships/image" Target="../media/image52.png"/><Relationship Id="rId2" Type="http://schemas.openxmlformats.org/officeDocument/2006/relationships/image" Target="../media/image43.png"/><Relationship Id="rId1" Type="http://schemas.openxmlformats.org/officeDocument/2006/relationships/slideLayout" Target="../slideLayouts/slideLayout7.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GIF"/><Relationship Id="rId9" Type="http://schemas.openxmlformats.org/officeDocument/2006/relationships/image" Target="../media/image54.GIF"/></Relationships>
</file>

<file path=ppt/slides/_rels/slide23.xml.rels><?xml version="1.0" encoding="UTF-8" standalone="yes"?>
<Relationships xmlns="http://schemas.openxmlformats.org/package/2006/relationships"><Relationship Id="rId3" Type="http://schemas.openxmlformats.org/officeDocument/2006/relationships/image" Target="../media/image78.svg"/><Relationship Id="rId2" Type="http://schemas.openxmlformats.org/officeDocument/2006/relationships/image" Target="../media/image55.png"/><Relationship Id="rId1" Type="http://schemas.openxmlformats.org/officeDocument/2006/relationships/slideLayout" Target="../slideLayouts/slideLayout7.xml"/><Relationship Id="rId5" Type="http://schemas.openxmlformats.org/officeDocument/2006/relationships/image" Target="../media/image57.png"/><Relationship Id="rId4" Type="http://schemas.openxmlformats.org/officeDocument/2006/relationships/image" Target="../media/image56.png"/></Relationships>
</file>

<file path=ppt/slides/_rels/slide24.xml.rels><?xml version="1.0" encoding="UTF-8" standalone="yes"?>
<Relationships xmlns="http://schemas.openxmlformats.org/package/2006/relationships"><Relationship Id="rId3" Type="http://schemas.openxmlformats.org/officeDocument/2006/relationships/image" Target="../media/image78.svg"/><Relationship Id="rId2" Type="http://schemas.openxmlformats.org/officeDocument/2006/relationships/image" Target="../media/image55.png"/><Relationship Id="rId1" Type="http://schemas.openxmlformats.org/officeDocument/2006/relationships/slideLayout" Target="../slideLayouts/slideLayout7.xml"/><Relationship Id="rId5" Type="http://schemas.openxmlformats.org/officeDocument/2006/relationships/image" Target="../media/image58.png"/><Relationship Id="rId4" Type="http://schemas.openxmlformats.org/officeDocument/2006/relationships/image" Target="../media/image56.png"/></Relationships>
</file>

<file path=ppt/slides/_rels/slide2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78.svg"/></Relationships>
</file>

<file path=ppt/slides/_rels/slide2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 Id="rId6" Type="http://schemas.openxmlformats.org/officeDocument/2006/relationships/image" Target="../media/image53.svg"/><Relationship Id="rId5" Type="http://schemas.openxmlformats.org/officeDocument/2006/relationships/image" Target="../media/image35.png"/><Relationship Id="rId4" Type="http://schemas.openxmlformats.org/officeDocument/2006/relationships/image" Target="../media/image6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20.svg"/><Relationship Id="rId7" Type="http://schemas.openxmlformats.org/officeDocument/2006/relationships/image" Target="../media/image24.sv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22.svg"/><Relationship Id="rId10" Type="http://schemas.openxmlformats.org/officeDocument/2006/relationships/image" Target="../media/image13.png"/><Relationship Id="rId4" Type="http://schemas.openxmlformats.org/officeDocument/2006/relationships/image" Target="../media/image11.png"/><Relationship Id="rId9" Type="http://schemas.openxmlformats.org/officeDocument/2006/relationships/image" Target="../media/image6.svg"/></Relationships>
</file>

<file path=ppt/slides/_rels/slide4.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20.svg"/><Relationship Id="rId7" Type="http://schemas.openxmlformats.org/officeDocument/2006/relationships/image" Target="../media/image24.sv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22.svg"/><Relationship Id="rId10" Type="http://schemas.openxmlformats.org/officeDocument/2006/relationships/image" Target="../media/image13.png"/><Relationship Id="rId4" Type="http://schemas.openxmlformats.org/officeDocument/2006/relationships/image" Target="../media/image11.png"/><Relationship Id="rId9" Type="http://schemas.openxmlformats.org/officeDocument/2006/relationships/image" Target="../media/image6.svg"/></Relationships>
</file>

<file path=ppt/slides/_rels/slide5.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33.svg"/><Relationship Id="rId5" Type="http://schemas.openxmlformats.org/officeDocument/2006/relationships/image" Target="../media/image19.png"/><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sp>
        <p:nvSpPr>
          <p:cNvPr id="2" name="TextBox 2"/>
          <p:cNvSpPr txBox="1"/>
          <p:nvPr/>
        </p:nvSpPr>
        <p:spPr>
          <a:xfrm>
            <a:off x="7452943" y="1644751"/>
            <a:ext cx="10541142" cy="3371850"/>
          </a:xfrm>
          <a:prstGeom prst="rect">
            <a:avLst/>
          </a:prstGeom>
        </p:spPr>
        <p:txBody>
          <a:bodyPr lIns="0" tIns="0" rIns="0" bIns="0" rtlCol="0" anchor="t">
            <a:spAutoFit/>
          </a:bodyPr>
          <a:lstStyle/>
          <a:p>
            <a:pPr algn="l">
              <a:lnSpc>
                <a:spcPts val="8400"/>
              </a:lnSpc>
            </a:pPr>
            <a:r>
              <a:rPr lang="en-US" sz="7500" b="1" dirty="0" err="1">
                <a:solidFill>
                  <a:srgbClr val="F7B4A7"/>
                </a:solidFill>
                <a:latin typeface="Arial Bold" panose="020B0802020202020204"/>
                <a:ea typeface="Arial Bold" panose="020B0802020202020204"/>
                <a:cs typeface="Arial Bold" panose="020B0802020202020204"/>
                <a:sym typeface="Arial Bold" panose="020B0802020202020204"/>
              </a:rPr>
              <a:t>Phát</a:t>
            </a:r>
            <a:r>
              <a:rPr lang="en-US" sz="7500" b="1" dirty="0">
                <a:solidFill>
                  <a:srgbClr val="F7B4A7"/>
                </a:solidFill>
                <a:latin typeface="Arial Bold" panose="020B0802020202020204"/>
                <a:ea typeface="Arial Bold" panose="020B0802020202020204"/>
                <a:cs typeface="Arial Bold" panose="020B0802020202020204"/>
                <a:sym typeface="Arial Bold" panose="020B0802020202020204"/>
              </a:rPr>
              <a:t> </a:t>
            </a:r>
            <a:r>
              <a:rPr lang="en-US" sz="7500" b="1" dirty="0" err="1">
                <a:solidFill>
                  <a:srgbClr val="F7B4A7"/>
                </a:solidFill>
                <a:latin typeface="Arial Bold" panose="020B0802020202020204"/>
                <a:ea typeface="Arial Bold" panose="020B0802020202020204"/>
                <a:cs typeface="Arial Bold" panose="020B0802020202020204"/>
                <a:sym typeface="Arial Bold" panose="020B0802020202020204"/>
              </a:rPr>
              <a:t>triển</a:t>
            </a:r>
            <a:r>
              <a:rPr lang="en-US" sz="7500" b="1" dirty="0">
                <a:solidFill>
                  <a:srgbClr val="F7B4A7"/>
                </a:solidFill>
                <a:latin typeface="Arial Bold" panose="020B0802020202020204"/>
                <a:ea typeface="Arial Bold" panose="020B0802020202020204"/>
                <a:cs typeface="Arial Bold" panose="020B0802020202020204"/>
                <a:sym typeface="Arial Bold" panose="020B0802020202020204"/>
              </a:rPr>
              <a:t> </a:t>
            </a:r>
            <a:r>
              <a:rPr lang="en-US" sz="7500" b="1" dirty="0" err="1">
                <a:solidFill>
                  <a:srgbClr val="F7B4A7"/>
                </a:solidFill>
                <a:latin typeface="Arial Bold" panose="020B0802020202020204"/>
                <a:ea typeface="Arial Bold" panose="020B0802020202020204"/>
                <a:cs typeface="Arial Bold" panose="020B0802020202020204"/>
                <a:sym typeface="Arial Bold" panose="020B0802020202020204"/>
              </a:rPr>
              <a:t>ứng</a:t>
            </a:r>
            <a:r>
              <a:rPr lang="en-US" sz="7500" b="1" dirty="0">
                <a:solidFill>
                  <a:srgbClr val="F7B4A7"/>
                </a:solidFill>
                <a:latin typeface="Arial Bold" panose="020B0802020202020204"/>
                <a:ea typeface="Arial Bold" panose="020B0802020202020204"/>
                <a:cs typeface="Arial Bold" panose="020B0802020202020204"/>
                <a:sym typeface="Arial Bold" panose="020B0802020202020204"/>
              </a:rPr>
              <a:t> </a:t>
            </a:r>
            <a:r>
              <a:rPr lang="en-US" sz="7500" b="1" dirty="0" err="1">
                <a:solidFill>
                  <a:srgbClr val="F7B4A7"/>
                </a:solidFill>
                <a:latin typeface="Arial Bold" panose="020B0802020202020204"/>
                <a:ea typeface="Arial Bold" panose="020B0802020202020204"/>
                <a:cs typeface="Arial Bold" panose="020B0802020202020204"/>
                <a:sym typeface="Arial Bold" panose="020B0802020202020204"/>
              </a:rPr>
              <a:t>dụng</a:t>
            </a:r>
            <a:r>
              <a:rPr lang="en-US" sz="7500" b="1" dirty="0">
                <a:solidFill>
                  <a:srgbClr val="F7B4A7"/>
                </a:solidFill>
                <a:latin typeface="Arial Bold" panose="020B0802020202020204"/>
                <a:ea typeface="Arial Bold" panose="020B0802020202020204"/>
                <a:cs typeface="Arial Bold" panose="020B0802020202020204"/>
                <a:sym typeface="Arial Bold" panose="020B0802020202020204"/>
              </a:rPr>
              <a:t> Web </a:t>
            </a:r>
            <a:r>
              <a:rPr lang="en-US" sz="7500" b="1" dirty="0" err="1">
                <a:solidFill>
                  <a:srgbClr val="F7B4A7"/>
                </a:solidFill>
                <a:latin typeface="Arial Bold" panose="020B0802020202020204"/>
                <a:ea typeface="Arial Bold" panose="020B0802020202020204"/>
                <a:cs typeface="Arial Bold" panose="020B0802020202020204"/>
                <a:sym typeface="Arial Bold" panose="020B0802020202020204"/>
              </a:rPr>
              <a:t>với</a:t>
            </a:r>
            <a:r>
              <a:rPr lang="en-US" sz="7500" b="1" dirty="0">
                <a:solidFill>
                  <a:srgbClr val="F7B4A7"/>
                </a:solidFill>
                <a:latin typeface="Arial Bold" panose="020B0802020202020204"/>
                <a:ea typeface="Arial Bold" panose="020B0802020202020204"/>
                <a:cs typeface="Arial Bold" panose="020B0802020202020204"/>
                <a:sym typeface="Arial Bold" panose="020B0802020202020204"/>
              </a:rPr>
              <a:t> </a:t>
            </a:r>
            <a:r>
              <a:rPr lang="en-US" sz="7500" b="1" dirty="0" err="1">
                <a:solidFill>
                  <a:srgbClr val="F7B4A7"/>
                </a:solidFill>
                <a:latin typeface="Arial Bold" panose="020B0802020202020204"/>
                <a:ea typeface="Arial Bold" panose="020B0802020202020204"/>
                <a:cs typeface="Arial Bold" panose="020B0802020202020204"/>
                <a:sym typeface="Arial Bold" panose="020B0802020202020204"/>
              </a:rPr>
              <a:t>mã</a:t>
            </a:r>
            <a:r>
              <a:rPr lang="en-US" sz="7500" b="1" dirty="0">
                <a:solidFill>
                  <a:srgbClr val="F7B4A7"/>
                </a:solidFill>
                <a:latin typeface="Arial Bold" panose="020B0802020202020204"/>
                <a:ea typeface="Arial Bold" panose="020B0802020202020204"/>
                <a:cs typeface="Arial Bold" panose="020B0802020202020204"/>
                <a:sym typeface="Arial Bold" panose="020B0802020202020204"/>
              </a:rPr>
              <a:t> </a:t>
            </a:r>
            <a:r>
              <a:rPr lang="en-US" sz="7500" b="1" dirty="0" err="1">
                <a:solidFill>
                  <a:srgbClr val="F7B4A7"/>
                </a:solidFill>
                <a:latin typeface="Arial Bold" panose="020B0802020202020204"/>
                <a:ea typeface="Arial Bold" panose="020B0802020202020204"/>
                <a:cs typeface="Arial Bold" panose="020B0802020202020204"/>
                <a:sym typeface="Arial Bold" panose="020B0802020202020204"/>
              </a:rPr>
              <a:t>nguồn</a:t>
            </a:r>
            <a:r>
              <a:rPr lang="en-US" sz="7500" b="1" dirty="0">
                <a:solidFill>
                  <a:srgbClr val="F7B4A7"/>
                </a:solidFill>
                <a:latin typeface="Arial Bold" panose="020B0802020202020204"/>
                <a:ea typeface="Arial Bold" panose="020B0802020202020204"/>
                <a:cs typeface="Arial Bold" panose="020B0802020202020204"/>
                <a:sym typeface="Arial Bold" panose="020B0802020202020204"/>
              </a:rPr>
              <a:t> </a:t>
            </a:r>
            <a:r>
              <a:rPr lang="en-US" sz="7500" b="1" dirty="0" err="1">
                <a:solidFill>
                  <a:srgbClr val="F7B4A7"/>
                </a:solidFill>
                <a:latin typeface="Arial Bold" panose="020B0802020202020204"/>
                <a:ea typeface="Arial Bold" panose="020B0802020202020204"/>
                <a:cs typeface="Arial Bold" panose="020B0802020202020204"/>
                <a:sym typeface="Arial Bold" panose="020B0802020202020204"/>
              </a:rPr>
              <a:t>mở</a:t>
            </a:r>
            <a:endParaRPr lang="en-US" sz="7500" b="1" dirty="0">
              <a:solidFill>
                <a:srgbClr val="F7B4A7"/>
              </a:solidFill>
              <a:latin typeface="Arial Bold" panose="020B0802020202020204"/>
              <a:ea typeface="Arial Bold" panose="020B0802020202020204"/>
              <a:cs typeface="Arial Bold" panose="020B0802020202020204"/>
              <a:sym typeface="Arial Bold" panose="020B0802020202020204"/>
            </a:endParaRPr>
          </a:p>
          <a:p>
            <a:pPr algn="l">
              <a:lnSpc>
                <a:spcPts val="8400"/>
              </a:lnSpc>
            </a:pPr>
            <a:endParaRPr lang="en-US" sz="7500" b="1" dirty="0">
              <a:solidFill>
                <a:srgbClr val="F7B4A7"/>
              </a:solidFill>
              <a:latin typeface="Arial Bold" panose="020B0802020202020204"/>
              <a:ea typeface="Arial Bold" panose="020B0802020202020204"/>
              <a:cs typeface="Arial Bold" panose="020B0802020202020204"/>
              <a:sym typeface="Arial Bold" panose="020B0802020202020204"/>
            </a:endParaRPr>
          </a:p>
        </p:txBody>
      </p:sp>
      <p:sp>
        <p:nvSpPr>
          <p:cNvPr id="3" name="Freeform 3"/>
          <p:cNvSpPr/>
          <p:nvPr/>
        </p:nvSpPr>
        <p:spPr>
          <a:xfrm>
            <a:off x="1182834" y="-1921745"/>
            <a:ext cx="6755642" cy="4114800"/>
          </a:xfrm>
          <a:custGeom>
            <a:avLst/>
            <a:gdLst/>
            <a:ahLst/>
            <a:cxnLst/>
            <a:rect l="l" t="t" r="r" b="b"/>
            <a:pathLst>
              <a:path w="6755642" h="4114800">
                <a:moveTo>
                  <a:pt x="0" y="0"/>
                </a:moveTo>
                <a:lnTo>
                  <a:pt x="6755642" y="0"/>
                </a:lnTo>
                <a:lnTo>
                  <a:pt x="6755642" y="4114800"/>
                </a:lnTo>
                <a:lnTo>
                  <a:pt x="0" y="4114800"/>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4" name="Freeform 4"/>
          <p:cNvSpPr/>
          <p:nvPr/>
        </p:nvSpPr>
        <p:spPr>
          <a:xfrm>
            <a:off x="6303834" y="1790711"/>
            <a:ext cx="1194327" cy="2586142"/>
          </a:xfrm>
          <a:custGeom>
            <a:avLst/>
            <a:gdLst/>
            <a:ahLst/>
            <a:cxnLst/>
            <a:rect l="l" t="t" r="r" b="b"/>
            <a:pathLst>
              <a:path w="1194327" h="2586142">
                <a:moveTo>
                  <a:pt x="0" y="0"/>
                </a:moveTo>
                <a:lnTo>
                  <a:pt x="1194327" y="0"/>
                </a:lnTo>
                <a:lnTo>
                  <a:pt x="1194327" y="2586142"/>
                </a:lnTo>
                <a:lnTo>
                  <a:pt x="0" y="2586142"/>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sp>
      <p:sp>
        <p:nvSpPr>
          <p:cNvPr id="5" name="Freeform 5"/>
          <p:cNvSpPr/>
          <p:nvPr/>
        </p:nvSpPr>
        <p:spPr>
          <a:xfrm flipH="1">
            <a:off x="2095190" y="2021154"/>
            <a:ext cx="5357753" cy="5591583"/>
          </a:xfrm>
          <a:custGeom>
            <a:avLst/>
            <a:gdLst/>
            <a:ahLst/>
            <a:cxnLst/>
            <a:rect l="l" t="t" r="r" b="b"/>
            <a:pathLst>
              <a:path w="5357753" h="5591583">
                <a:moveTo>
                  <a:pt x="5357753" y="0"/>
                </a:moveTo>
                <a:lnTo>
                  <a:pt x="0" y="0"/>
                </a:lnTo>
                <a:lnTo>
                  <a:pt x="0" y="5591582"/>
                </a:lnTo>
                <a:lnTo>
                  <a:pt x="5357753" y="5591582"/>
                </a:lnTo>
                <a:lnTo>
                  <a:pt x="5357753" y="0"/>
                </a:lnTo>
                <a:close/>
              </a:path>
            </a:pathLst>
          </a:custGeom>
          <a:blipFill>
            <a:blip r:embed="rId6">
              <a:extLst>
                <a:ext uri="{96DAC541-7B7A-43D3-8B79-37D633B846F1}">
                  <asvg:svgBlip xmlns="" xmlns:asvg="http://schemas.microsoft.com/office/drawing/2016/SVG/main" r:embed="rId7"/>
                </a:ext>
              </a:extLst>
            </a:blip>
            <a:stretch>
              <a:fillRect/>
            </a:stretch>
          </a:blipFill>
        </p:spPr>
      </p:sp>
      <p:sp>
        <p:nvSpPr>
          <p:cNvPr id="6" name="Freeform 6"/>
          <p:cNvSpPr/>
          <p:nvPr/>
        </p:nvSpPr>
        <p:spPr>
          <a:xfrm>
            <a:off x="-947148" y="1264426"/>
            <a:ext cx="3144039" cy="2440918"/>
          </a:xfrm>
          <a:custGeom>
            <a:avLst/>
            <a:gdLst/>
            <a:ahLst/>
            <a:cxnLst/>
            <a:rect l="l" t="t" r="r" b="b"/>
            <a:pathLst>
              <a:path w="3144039" h="2440918">
                <a:moveTo>
                  <a:pt x="0" y="0"/>
                </a:moveTo>
                <a:lnTo>
                  <a:pt x="3144040" y="0"/>
                </a:lnTo>
                <a:lnTo>
                  <a:pt x="3144040" y="2440918"/>
                </a:lnTo>
                <a:lnTo>
                  <a:pt x="0" y="2440918"/>
                </a:lnTo>
                <a:lnTo>
                  <a:pt x="0" y="0"/>
                </a:lnTo>
                <a:close/>
              </a:path>
            </a:pathLst>
          </a:custGeom>
          <a:blipFill>
            <a:blip r:embed="rId8">
              <a:extLst>
                <a:ext uri="{96DAC541-7B7A-43D3-8B79-37D633B846F1}">
                  <asvg:svgBlip xmlns="" xmlns:asvg="http://schemas.microsoft.com/office/drawing/2016/SVG/main" r:embed="rId9"/>
                </a:ext>
              </a:extLst>
            </a:blip>
            <a:stretch>
              <a:fillRect/>
            </a:stretch>
          </a:blipFill>
        </p:spPr>
      </p:sp>
      <p:sp>
        <p:nvSpPr>
          <p:cNvPr id="7" name="Freeform 7"/>
          <p:cNvSpPr/>
          <p:nvPr/>
        </p:nvSpPr>
        <p:spPr>
          <a:xfrm>
            <a:off x="624872" y="5005800"/>
            <a:ext cx="1894295" cy="4252500"/>
          </a:xfrm>
          <a:custGeom>
            <a:avLst/>
            <a:gdLst/>
            <a:ahLst/>
            <a:cxnLst/>
            <a:rect l="l" t="t" r="r" b="b"/>
            <a:pathLst>
              <a:path w="1894295" h="4252500">
                <a:moveTo>
                  <a:pt x="0" y="0"/>
                </a:moveTo>
                <a:lnTo>
                  <a:pt x="1894295" y="0"/>
                </a:lnTo>
                <a:lnTo>
                  <a:pt x="1894295" y="4252500"/>
                </a:lnTo>
                <a:lnTo>
                  <a:pt x="0" y="4252500"/>
                </a:lnTo>
                <a:lnTo>
                  <a:pt x="0" y="0"/>
                </a:lnTo>
                <a:close/>
              </a:path>
            </a:pathLst>
          </a:custGeom>
          <a:blipFill>
            <a:blip r:embed="rId10">
              <a:extLst>
                <a:ext uri="{96DAC541-7B7A-43D3-8B79-37D633B846F1}">
                  <asvg:svgBlip xmlns="" xmlns:asvg="http://schemas.microsoft.com/office/drawing/2016/SVG/main" r:embed="rId11"/>
                </a:ext>
              </a:extLst>
            </a:blip>
            <a:stretch>
              <a:fillRect/>
            </a:stretch>
          </a:blipFill>
        </p:spPr>
      </p:sp>
      <p:sp>
        <p:nvSpPr>
          <p:cNvPr id="8" name="Freeform 8"/>
          <p:cNvSpPr/>
          <p:nvPr/>
        </p:nvSpPr>
        <p:spPr>
          <a:xfrm>
            <a:off x="4011803" y="7612736"/>
            <a:ext cx="3486358" cy="4114800"/>
          </a:xfrm>
          <a:custGeom>
            <a:avLst/>
            <a:gdLst/>
            <a:ahLst/>
            <a:cxnLst/>
            <a:rect l="l" t="t" r="r" b="b"/>
            <a:pathLst>
              <a:path w="3486358" h="4114800">
                <a:moveTo>
                  <a:pt x="0" y="0"/>
                </a:moveTo>
                <a:lnTo>
                  <a:pt x="3486358" y="0"/>
                </a:lnTo>
                <a:lnTo>
                  <a:pt x="3486358" y="4114800"/>
                </a:lnTo>
                <a:lnTo>
                  <a:pt x="0" y="4114800"/>
                </a:lnTo>
                <a:lnTo>
                  <a:pt x="0" y="0"/>
                </a:lnTo>
                <a:close/>
              </a:path>
            </a:pathLst>
          </a:custGeom>
          <a:blipFill>
            <a:blip r:embed="rId12">
              <a:extLst>
                <a:ext uri="{96DAC541-7B7A-43D3-8B79-37D633B846F1}">
                  <asvg:svgBlip xmlns="" xmlns:asvg="http://schemas.microsoft.com/office/drawing/2016/SVG/main" r:embed="rId13"/>
                </a:ext>
              </a:extLst>
            </a:blip>
            <a:stretch>
              <a:fillRect/>
            </a:stretch>
          </a:blipFill>
        </p:spPr>
      </p:sp>
      <p:sp>
        <p:nvSpPr>
          <p:cNvPr id="9" name="TextBox 9"/>
          <p:cNvSpPr txBox="1"/>
          <p:nvPr/>
        </p:nvSpPr>
        <p:spPr>
          <a:xfrm>
            <a:off x="8601388" y="6158320"/>
            <a:ext cx="8845480" cy="3564255"/>
          </a:xfrm>
          <a:prstGeom prst="rect">
            <a:avLst/>
          </a:prstGeom>
        </p:spPr>
        <p:txBody>
          <a:bodyPr lIns="0" tIns="0" rIns="0" bIns="0" rtlCol="0" anchor="t">
            <a:spAutoFit/>
          </a:bodyPr>
          <a:lstStyle/>
          <a:p>
            <a:pPr algn="l">
              <a:lnSpc>
                <a:spcPts val="4200"/>
              </a:lnSpc>
            </a:pPr>
            <a:r>
              <a:rPr lang="en-US" sz="3000" dirty="0" err="1">
                <a:solidFill>
                  <a:srgbClr val="FFFFFF"/>
                </a:solidFill>
                <a:latin typeface="Arial" panose="020B0604020202020204"/>
                <a:ea typeface="Arial" panose="020B0604020202020204"/>
                <a:cs typeface="Arial" panose="020B0604020202020204"/>
                <a:sym typeface="Arial" panose="020B0604020202020204"/>
              </a:rPr>
              <a:t>Giảng</a:t>
            </a:r>
            <a:r>
              <a:rPr lang="en-US" sz="3000" dirty="0">
                <a:solidFill>
                  <a:srgbClr val="FFFFFF"/>
                </a:solidFill>
                <a:latin typeface="Arial" panose="020B0604020202020204"/>
                <a:ea typeface="Arial" panose="020B0604020202020204"/>
                <a:cs typeface="Arial" panose="020B0604020202020204"/>
                <a:sym typeface="Arial" panose="020B0604020202020204"/>
              </a:rPr>
              <a:t> </a:t>
            </a:r>
            <a:r>
              <a:rPr lang="en-US" sz="3000" dirty="0" err="1">
                <a:solidFill>
                  <a:srgbClr val="FFFFFF"/>
                </a:solidFill>
                <a:latin typeface="Arial" panose="020B0604020202020204"/>
                <a:ea typeface="Arial" panose="020B0604020202020204"/>
                <a:cs typeface="Arial" panose="020B0604020202020204"/>
                <a:sym typeface="Arial" panose="020B0604020202020204"/>
              </a:rPr>
              <a:t>viên</a:t>
            </a:r>
            <a:r>
              <a:rPr lang="en-US" sz="3000" dirty="0">
                <a:solidFill>
                  <a:srgbClr val="FFFFFF"/>
                </a:solidFill>
                <a:latin typeface="Arial" panose="020B0604020202020204"/>
                <a:ea typeface="Arial" panose="020B0604020202020204"/>
                <a:cs typeface="Arial" panose="020B0604020202020204"/>
                <a:sym typeface="Arial" panose="020B0604020202020204"/>
              </a:rPr>
              <a:t> </a:t>
            </a:r>
            <a:r>
              <a:rPr lang="en-US" sz="3000" dirty="0" err="1">
                <a:solidFill>
                  <a:srgbClr val="FFFFFF"/>
                </a:solidFill>
                <a:latin typeface="Arial" panose="020B0604020202020204"/>
                <a:ea typeface="Arial" panose="020B0604020202020204"/>
                <a:cs typeface="Arial" panose="020B0604020202020204"/>
                <a:sym typeface="Arial" panose="020B0604020202020204"/>
              </a:rPr>
              <a:t>giảng</a:t>
            </a:r>
            <a:r>
              <a:rPr lang="en-US" sz="3000" dirty="0">
                <a:solidFill>
                  <a:srgbClr val="FFFFFF"/>
                </a:solidFill>
                <a:latin typeface="Arial" panose="020B0604020202020204"/>
                <a:ea typeface="Arial" panose="020B0604020202020204"/>
                <a:cs typeface="Arial" panose="020B0604020202020204"/>
                <a:sym typeface="Arial" panose="020B0604020202020204"/>
              </a:rPr>
              <a:t> </a:t>
            </a:r>
            <a:r>
              <a:rPr lang="en-US" sz="3000" dirty="0" err="1">
                <a:solidFill>
                  <a:srgbClr val="FFFFFF"/>
                </a:solidFill>
                <a:latin typeface="Arial" panose="020B0604020202020204"/>
                <a:ea typeface="Arial" panose="020B0604020202020204"/>
                <a:cs typeface="Arial" panose="020B0604020202020204"/>
                <a:sym typeface="Arial" panose="020B0604020202020204"/>
              </a:rPr>
              <a:t>dạy</a:t>
            </a:r>
            <a:r>
              <a:rPr lang="en-US" sz="3000" dirty="0">
                <a:solidFill>
                  <a:srgbClr val="FFFFFF"/>
                </a:solidFill>
                <a:latin typeface="Arial" panose="020B0604020202020204"/>
                <a:ea typeface="Arial" panose="020B0604020202020204"/>
                <a:cs typeface="Arial" panose="020B0604020202020204"/>
                <a:sym typeface="Arial" panose="020B0604020202020204"/>
              </a:rPr>
              <a:t>: </a:t>
            </a:r>
            <a:r>
              <a:rPr lang="en-US" sz="3000" dirty="0" err="1">
                <a:solidFill>
                  <a:srgbClr val="FFFFFF"/>
                </a:solidFill>
                <a:latin typeface="Arial" panose="020B0604020202020204"/>
                <a:ea typeface="Arial" panose="020B0604020202020204"/>
                <a:cs typeface="Arial" panose="020B0604020202020204"/>
                <a:sym typeface="Arial" panose="020B0604020202020204"/>
              </a:rPr>
              <a:t>Nguyễn</a:t>
            </a:r>
            <a:r>
              <a:rPr lang="en-US" sz="3000" dirty="0">
                <a:solidFill>
                  <a:srgbClr val="FFFFFF"/>
                </a:solidFill>
                <a:latin typeface="Arial" panose="020B0604020202020204"/>
                <a:ea typeface="Arial" panose="020B0604020202020204"/>
                <a:cs typeface="Arial" panose="020B0604020202020204"/>
                <a:sym typeface="Arial" panose="020B0604020202020204"/>
              </a:rPr>
              <a:t> </a:t>
            </a:r>
            <a:r>
              <a:rPr lang="en-US" sz="3000" dirty="0" err="1">
                <a:solidFill>
                  <a:srgbClr val="FFFFFF"/>
                </a:solidFill>
                <a:latin typeface="Arial" panose="020B0604020202020204"/>
                <a:ea typeface="Arial" panose="020B0604020202020204"/>
                <a:cs typeface="Arial" panose="020B0604020202020204"/>
                <a:sym typeface="Arial" panose="020B0604020202020204"/>
              </a:rPr>
              <a:t>Ngọc</a:t>
            </a:r>
            <a:r>
              <a:rPr lang="en-US" sz="3000" dirty="0">
                <a:solidFill>
                  <a:srgbClr val="FFFFFF"/>
                </a:solidFill>
                <a:latin typeface="Arial" panose="020B0604020202020204"/>
                <a:ea typeface="Arial" panose="020B0604020202020204"/>
                <a:cs typeface="Arial" panose="020B0604020202020204"/>
                <a:sym typeface="Arial" panose="020B0604020202020204"/>
              </a:rPr>
              <a:t> </a:t>
            </a:r>
            <a:r>
              <a:rPr lang="en-US" sz="3000" dirty="0" err="1">
                <a:solidFill>
                  <a:srgbClr val="FFFFFF"/>
                </a:solidFill>
                <a:latin typeface="Arial" panose="020B0604020202020204"/>
                <a:ea typeface="Arial" panose="020B0604020202020204"/>
                <a:cs typeface="Arial" panose="020B0604020202020204"/>
                <a:sym typeface="Arial" panose="020B0604020202020204"/>
              </a:rPr>
              <a:t>Đan</a:t>
            </a:r>
            <a:r>
              <a:rPr lang="en-US" sz="3000" dirty="0">
                <a:solidFill>
                  <a:srgbClr val="FFFFFF"/>
                </a:solidFill>
                <a:latin typeface="Arial" panose="020B0604020202020204"/>
                <a:ea typeface="Arial" panose="020B0604020202020204"/>
                <a:cs typeface="Arial" panose="020B0604020202020204"/>
                <a:sym typeface="Arial" panose="020B0604020202020204"/>
              </a:rPr>
              <a:t> </a:t>
            </a:r>
            <a:r>
              <a:rPr lang="en-US" sz="3000" dirty="0" err="1">
                <a:solidFill>
                  <a:srgbClr val="FFFFFF"/>
                </a:solidFill>
                <a:latin typeface="Arial" panose="020B0604020202020204"/>
                <a:ea typeface="Arial" panose="020B0604020202020204"/>
                <a:cs typeface="Arial" panose="020B0604020202020204"/>
                <a:sym typeface="Arial" panose="020B0604020202020204"/>
              </a:rPr>
              <a:t>Thanh</a:t>
            </a:r>
            <a:endParaRPr lang="en-US" sz="3000" dirty="0">
              <a:solidFill>
                <a:srgbClr val="FFFFFF"/>
              </a:solidFill>
              <a:latin typeface="Arial" panose="020B0604020202020204"/>
              <a:ea typeface="Arial" panose="020B0604020202020204"/>
              <a:cs typeface="Arial" panose="020B0604020202020204"/>
              <a:sym typeface="Arial" panose="020B0604020202020204"/>
            </a:endParaRPr>
          </a:p>
          <a:p>
            <a:pPr algn="l">
              <a:lnSpc>
                <a:spcPts val="4200"/>
              </a:lnSpc>
            </a:pPr>
            <a:r>
              <a:rPr lang="en-US" sz="3000" dirty="0" err="1">
                <a:solidFill>
                  <a:srgbClr val="FFFFFF"/>
                </a:solidFill>
                <a:latin typeface="Arial" panose="020B0604020202020204"/>
                <a:ea typeface="Arial" panose="020B0604020202020204"/>
                <a:cs typeface="Arial" panose="020B0604020202020204"/>
                <a:sym typeface="Arial" panose="020B0604020202020204"/>
              </a:rPr>
              <a:t>Thành</a:t>
            </a:r>
            <a:r>
              <a:rPr lang="en-US" sz="3000" dirty="0">
                <a:solidFill>
                  <a:srgbClr val="FFFFFF"/>
                </a:solidFill>
                <a:latin typeface="Arial" panose="020B0604020202020204"/>
                <a:ea typeface="Arial" panose="020B0604020202020204"/>
                <a:cs typeface="Arial" panose="020B0604020202020204"/>
                <a:sym typeface="Arial" panose="020B0604020202020204"/>
              </a:rPr>
              <a:t> </a:t>
            </a:r>
            <a:r>
              <a:rPr lang="en-US" sz="3000" dirty="0" err="1">
                <a:solidFill>
                  <a:srgbClr val="FFFFFF"/>
                </a:solidFill>
                <a:latin typeface="Arial" panose="020B0604020202020204"/>
                <a:ea typeface="Arial" panose="020B0604020202020204"/>
                <a:cs typeface="Arial" panose="020B0604020202020204"/>
                <a:sym typeface="Arial" panose="020B0604020202020204"/>
              </a:rPr>
              <a:t>viên</a:t>
            </a:r>
            <a:r>
              <a:rPr lang="en-US" sz="3000" dirty="0">
                <a:solidFill>
                  <a:srgbClr val="FFFFFF"/>
                </a:solidFill>
                <a:latin typeface="Arial" panose="020B0604020202020204"/>
                <a:ea typeface="Arial" panose="020B0604020202020204"/>
                <a:cs typeface="Arial" panose="020B0604020202020204"/>
                <a:sym typeface="Arial" panose="020B0604020202020204"/>
              </a:rPr>
              <a:t> </a:t>
            </a:r>
            <a:r>
              <a:rPr lang="en-US" sz="3000" dirty="0" err="1">
                <a:solidFill>
                  <a:srgbClr val="FFFFFF"/>
                </a:solidFill>
                <a:latin typeface="Arial" panose="020B0604020202020204"/>
                <a:ea typeface="Arial" panose="020B0604020202020204"/>
                <a:cs typeface="Arial" panose="020B0604020202020204"/>
                <a:sym typeface="Arial" panose="020B0604020202020204"/>
              </a:rPr>
              <a:t>nhóm</a:t>
            </a:r>
            <a:r>
              <a:rPr lang="en-US" sz="3000" dirty="0">
                <a:solidFill>
                  <a:srgbClr val="FFFFFF"/>
                </a:solidFill>
                <a:latin typeface="Arial" panose="020B0604020202020204"/>
                <a:ea typeface="Arial" panose="020B0604020202020204"/>
                <a:cs typeface="Arial" panose="020B0604020202020204"/>
                <a:sym typeface="Arial" panose="020B0604020202020204"/>
              </a:rPr>
              <a:t> : </a:t>
            </a:r>
          </a:p>
          <a:p>
            <a:pPr algn="l">
              <a:lnSpc>
                <a:spcPts val="4200"/>
              </a:lnSpc>
            </a:pPr>
            <a:r>
              <a:rPr lang="en-US" sz="3000" dirty="0">
                <a:solidFill>
                  <a:srgbClr val="FFFFFF"/>
                </a:solidFill>
                <a:latin typeface="Arial" panose="020B0604020202020204"/>
                <a:ea typeface="Arial" panose="020B0604020202020204"/>
                <a:cs typeface="Arial" panose="020B0604020202020204"/>
                <a:sym typeface="Arial" panose="020B0604020202020204"/>
              </a:rPr>
              <a:t>  </a:t>
            </a:r>
            <a:r>
              <a:rPr lang="en-US" sz="3000" dirty="0" err="1">
                <a:solidFill>
                  <a:srgbClr val="FFFFFF"/>
                </a:solidFill>
                <a:latin typeface="Arial" panose="020B0604020202020204"/>
                <a:ea typeface="Arial" panose="020B0604020202020204"/>
                <a:cs typeface="Arial" panose="020B0604020202020204"/>
                <a:sym typeface="Arial" panose="020B0604020202020204"/>
              </a:rPr>
              <a:t>Âu</a:t>
            </a:r>
            <a:r>
              <a:rPr lang="en-US" sz="3000" dirty="0">
                <a:solidFill>
                  <a:srgbClr val="FFFFFF"/>
                </a:solidFill>
                <a:latin typeface="Arial" panose="020B0604020202020204"/>
                <a:ea typeface="Arial" panose="020B0604020202020204"/>
                <a:cs typeface="Arial" panose="020B0604020202020204"/>
                <a:sym typeface="Arial" panose="020B0604020202020204"/>
              </a:rPr>
              <a:t> Kim </a:t>
            </a:r>
            <a:r>
              <a:rPr lang="en-US" sz="3000" dirty="0" err="1">
                <a:solidFill>
                  <a:srgbClr val="FFFFFF"/>
                </a:solidFill>
                <a:latin typeface="Arial" panose="020B0604020202020204"/>
                <a:ea typeface="Arial" panose="020B0604020202020204"/>
                <a:cs typeface="Arial" panose="020B0604020202020204"/>
                <a:sym typeface="Arial" panose="020B0604020202020204"/>
              </a:rPr>
              <a:t>Hà</a:t>
            </a:r>
            <a:r>
              <a:rPr lang="en-US" sz="3000" dirty="0">
                <a:solidFill>
                  <a:srgbClr val="FFFFFF"/>
                </a:solidFill>
                <a:latin typeface="Arial" panose="020B0604020202020204"/>
                <a:ea typeface="Arial" panose="020B0604020202020204"/>
                <a:cs typeface="Arial" panose="020B0604020202020204"/>
                <a:sym typeface="Arial" panose="020B0604020202020204"/>
              </a:rPr>
              <a:t> - DA21TTC</a:t>
            </a:r>
          </a:p>
          <a:p>
            <a:pPr algn="l">
              <a:lnSpc>
                <a:spcPts val="4200"/>
              </a:lnSpc>
            </a:pPr>
            <a:r>
              <a:rPr lang="en-US" sz="3000" dirty="0">
                <a:solidFill>
                  <a:srgbClr val="FFFFFF"/>
                </a:solidFill>
                <a:latin typeface="Arial" panose="020B0604020202020204"/>
                <a:ea typeface="Arial" panose="020B0604020202020204"/>
                <a:cs typeface="Arial" panose="020B0604020202020204"/>
                <a:sym typeface="Arial" panose="020B0604020202020204"/>
              </a:rPr>
              <a:t>  </a:t>
            </a:r>
            <a:r>
              <a:rPr lang="en-US" sz="3000" dirty="0" err="1">
                <a:solidFill>
                  <a:srgbClr val="FFFFFF"/>
                </a:solidFill>
                <a:latin typeface="Arial" panose="020B0604020202020204"/>
                <a:ea typeface="Arial" panose="020B0604020202020204"/>
                <a:cs typeface="Arial" panose="020B0604020202020204"/>
                <a:sym typeface="Arial" panose="020B0604020202020204"/>
              </a:rPr>
              <a:t>Nguyễn</a:t>
            </a:r>
            <a:r>
              <a:rPr lang="en-US" sz="3000" dirty="0">
                <a:solidFill>
                  <a:srgbClr val="FFFFFF"/>
                </a:solidFill>
                <a:latin typeface="Arial" panose="020B0604020202020204"/>
                <a:ea typeface="Arial" panose="020B0604020202020204"/>
                <a:cs typeface="Arial" panose="020B0604020202020204"/>
                <a:sym typeface="Arial" panose="020B0604020202020204"/>
              </a:rPr>
              <a:t> </a:t>
            </a:r>
            <a:r>
              <a:rPr lang="en-US" sz="3000" dirty="0" err="1">
                <a:solidFill>
                  <a:srgbClr val="FFFFFF"/>
                </a:solidFill>
                <a:latin typeface="Arial" panose="020B0604020202020204"/>
                <a:ea typeface="Arial" panose="020B0604020202020204"/>
                <a:cs typeface="Arial" panose="020B0604020202020204"/>
                <a:sym typeface="Arial" panose="020B0604020202020204"/>
              </a:rPr>
              <a:t>Phan</a:t>
            </a:r>
            <a:r>
              <a:rPr lang="en-US" sz="3000" dirty="0">
                <a:solidFill>
                  <a:srgbClr val="FFFFFF"/>
                </a:solidFill>
                <a:latin typeface="Arial" panose="020B0604020202020204"/>
                <a:ea typeface="Arial" panose="020B0604020202020204"/>
                <a:cs typeface="Arial" panose="020B0604020202020204"/>
                <a:sym typeface="Arial" panose="020B0604020202020204"/>
              </a:rPr>
              <a:t> </a:t>
            </a:r>
            <a:r>
              <a:rPr lang="en-US" sz="3000" dirty="0" err="1">
                <a:solidFill>
                  <a:srgbClr val="FFFFFF"/>
                </a:solidFill>
                <a:latin typeface="Arial" panose="020B0604020202020204"/>
                <a:ea typeface="Arial" panose="020B0604020202020204"/>
                <a:cs typeface="Arial" panose="020B0604020202020204"/>
                <a:sym typeface="Arial" panose="020B0604020202020204"/>
              </a:rPr>
              <a:t>Bảo</a:t>
            </a:r>
            <a:r>
              <a:rPr lang="en-US" sz="3000" dirty="0">
                <a:solidFill>
                  <a:srgbClr val="FFFFFF"/>
                </a:solidFill>
                <a:latin typeface="Arial" panose="020B0604020202020204"/>
                <a:ea typeface="Arial" panose="020B0604020202020204"/>
                <a:cs typeface="Arial" panose="020B0604020202020204"/>
                <a:sym typeface="Arial" panose="020B0604020202020204"/>
              </a:rPr>
              <a:t> </a:t>
            </a:r>
            <a:r>
              <a:rPr lang="en-US" sz="3000" dirty="0" err="1">
                <a:solidFill>
                  <a:srgbClr val="FFFFFF"/>
                </a:solidFill>
                <a:latin typeface="Arial" panose="020B0604020202020204"/>
                <a:ea typeface="Arial" panose="020B0604020202020204"/>
                <a:cs typeface="Arial" panose="020B0604020202020204"/>
                <a:sym typeface="Arial" panose="020B0604020202020204"/>
              </a:rPr>
              <a:t>Duy</a:t>
            </a:r>
            <a:r>
              <a:rPr lang="en-US" sz="3000" dirty="0">
                <a:solidFill>
                  <a:srgbClr val="FFFFFF"/>
                </a:solidFill>
                <a:latin typeface="Arial" panose="020B0604020202020204"/>
                <a:ea typeface="Arial" panose="020B0604020202020204"/>
                <a:cs typeface="Arial" panose="020B0604020202020204"/>
                <a:sym typeface="Arial" panose="020B0604020202020204"/>
              </a:rPr>
              <a:t> - DA21TTC</a:t>
            </a:r>
          </a:p>
          <a:p>
            <a:pPr algn="l">
              <a:lnSpc>
                <a:spcPts val="4200"/>
              </a:lnSpc>
            </a:pPr>
            <a:r>
              <a:rPr lang="en-US" sz="3000" dirty="0">
                <a:solidFill>
                  <a:srgbClr val="FFFFFF"/>
                </a:solidFill>
                <a:latin typeface="Arial" panose="020B0604020202020204"/>
                <a:ea typeface="Arial" panose="020B0604020202020204"/>
                <a:cs typeface="Arial" panose="020B0604020202020204"/>
                <a:sym typeface="Arial" panose="020B0604020202020204"/>
              </a:rPr>
              <a:t>  </a:t>
            </a:r>
            <a:r>
              <a:rPr lang="en-US" sz="3000" dirty="0" err="1">
                <a:solidFill>
                  <a:srgbClr val="FFFFFF"/>
                </a:solidFill>
                <a:latin typeface="Arial" panose="020B0604020202020204"/>
                <a:ea typeface="Arial" panose="020B0604020202020204"/>
                <a:cs typeface="Arial" panose="020B0604020202020204"/>
                <a:sym typeface="Arial" panose="020B0604020202020204"/>
              </a:rPr>
              <a:t>Trần</a:t>
            </a:r>
            <a:r>
              <a:rPr lang="en-US" sz="3000" dirty="0">
                <a:solidFill>
                  <a:srgbClr val="FFFFFF"/>
                </a:solidFill>
                <a:latin typeface="Arial" panose="020B0604020202020204"/>
                <a:ea typeface="Arial" panose="020B0604020202020204"/>
                <a:cs typeface="Arial" panose="020B0604020202020204"/>
                <a:sym typeface="Arial" panose="020B0604020202020204"/>
              </a:rPr>
              <a:t> </a:t>
            </a:r>
            <a:r>
              <a:rPr lang="en-US" sz="3000" dirty="0" err="1">
                <a:solidFill>
                  <a:srgbClr val="FFFFFF"/>
                </a:solidFill>
                <a:latin typeface="Arial" panose="020B0604020202020204"/>
                <a:ea typeface="Arial" panose="020B0604020202020204"/>
                <a:cs typeface="Arial" panose="020B0604020202020204"/>
                <a:sym typeface="Arial" panose="020B0604020202020204"/>
              </a:rPr>
              <a:t>Thị</a:t>
            </a:r>
            <a:r>
              <a:rPr lang="en-US" sz="3000" dirty="0">
                <a:solidFill>
                  <a:srgbClr val="FFFFFF"/>
                </a:solidFill>
                <a:latin typeface="Arial" panose="020B0604020202020204"/>
                <a:ea typeface="Arial" panose="020B0604020202020204"/>
                <a:cs typeface="Arial" panose="020B0604020202020204"/>
                <a:sym typeface="Arial" panose="020B0604020202020204"/>
              </a:rPr>
              <a:t> </a:t>
            </a:r>
            <a:r>
              <a:rPr lang="en-US" sz="3000" dirty="0" err="1">
                <a:solidFill>
                  <a:srgbClr val="FFFFFF"/>
                </a:solidFill>
                <a:latin typeface="Arial" panose="020B0604020202020204"/>
                <a:ea typeface="Arial" panose="020B0604020202020204"/>
                <a:cs typeface="Arial" panose="020B0604020202020204"/>
                <a:sym typeface="Arial" panose="020B0604020202020204"/>
              </a:rPr>
              <a:t>Thùy</a:t>
            </a:r>
            <a:r>
              <a:rPr lang="en-US" sz="3000" dirty="0">
                <a:solidFill>
                  <a:srgbClr val="FFFFFF"/>
                </a:solidFill>
                <a:latin typeface="Arial" panose="020B0604020202020204"/>
                <a:ea typeface="Arial" panose="020B0604020202020204"/>
                <a:cs typeface="Arial" panose="020B0604020202020204"/>
                <a:sym typeface="Arial" panose="020B0604020202020204"/>
              </a:rPr>
              <a:t> </a:t>
            </a:r>
            <a:r>
              <a:rPr lang="en-US" sz="3000" dirty="0" err="1">
                <a:solidFill>
                  <a:srgbClr val="FFFFFF"/>
                </a:solidFill>
                <a:latin typeface="Arial" panose="020B0604020202020204"/>
                <a:ea typeface="Arial" panose="020B0604020202020204"/>
                <a:cs typeface="Arial" panose="020B0604020202020204"/>
                <a:sym typeface="Arial" panose="020B0604020202020204"/>
              </a:rPr>
              <a:t>Dương</a:t>
            </a:r>
            <a:r>
              <a:rPr lang="en-US" sz="3000" dirty="0">
                <a:solidFill>
                  <a:srgbClr val="FFFFFF"/>
                </a:solidFill>
                <a:latin typeface="Arial" panose="020B0604020202020204"/>
                <a:ea typeface="Arial" panose="020B0604020202020204"/>
                <a:cs typeface="Arial" panose="020B0604020202020204"/>
                <a:sym typeface="Arial" panose="020B0604020202020204"/>
              </a:rPr>
              <a:t> - DA21TTC</a:t>
            </a:r>
          </a:p>
          <a:p>
            <a:pPr algn="l">
              <a:lnSpc>
                <a:spcPts val="4200"/>
              </a:lnSpc>
            </a:pPr>
            <a:r>
              <a:rPr lang="en-US" sz="3000" dirty="0">
                <a:solidFill>
                  <a:srgbClr val="FFFFFF"/>
                </a:solidFill>
                <a:latin typeface="Arial" panose="020B0604020202020204"/>
                <a:ea typeface="Arial" panose="020B0604020202020204"/>
                <a:cs typeface="Arial" panose="020B0604020202020204"/>
                <a:sym typeface="Arial" panose="020B0604020202020204"/>
              </a:rPr>
              <a:t>  </a:t>
            </a:r>
            <a:r>
              <a:rPr lang="en-US" sz="3000" dirty="0" err="1">
                <a:solidFill>
                  <a:srgbClr val="FFFFFF"/>
                </a:solidFill>
                <a:latin typeface="Arial" panose="020B0604020202020204"/>
                <a:ea typeface="Arial" panose="020B0604020202020204"/>
                <a:cs typeface="Arial" panose="020B0604020202020204"/>
                <a:sym typeface="Arial" panose="020B0604020202020204"/>
              </a:rPr>
              <a:t>Nguyễn</a:t>
            </a:r>
            <a:r>
              <a:rPr lang="en-US" sz="3000" dirty="0">
                <a:solidFill>
                  <a:srgbClr val="FFFFFF"/>
                </a:solidFill>
                <a:latin typeface="Arial" panose="020B0604020202020204"/>
                <a:ea typeface="Arial" panose="020B0604020202020204"/>
                <a:cs typeface="Arial" panose="020B0604020202020204"/>
                <a:sym typeface="Arial" panose="020B0604020202020204"/>
              </a:rPr>
              <a:t> </a:t>
            </a:r>
            <a:r>
              <a:rPr lang="en-US" sz="3000" dirty="0" err="1">
                <a:solidFill>
                  <a:srgbClr val="FFFFFF"/>
                </a:solidFill>
                <a:latin typeface="Arial" panose="020B0604020202020204"/>
                <a:ea typeface="Arial" panose="020B0604020202020204"/>
                <a:cs typeface="Arial" panose="020B0604020202020204"/>
                <a:sym typeface="Arial" panose="020B0604020202020204"/>
              </a:rPr>
              <a:t>Quốc</a:t>
            </a:r>
            <a:r>
              <a:rPr lang="en-US" sz="3000" dirty="0">
                <a:solidFill>
                  <a:srgbClr val="FFFFFF"/>
                </a:solidFill>
                <a:latin typeface="Arial" panose="020B0604020202020204"/>
                <a:ea typeface="Arial" panose="020B0604020202020204"/>
                <a:cs typeface="Arial" panose="020B0604020202020204"/>
                <a:sym typeface="Arial" panose="020B0604020202020204"/>
              </a:rPr>
              <a:t> </a:t>
            </a:r>
            <a:r>
              <a:rPr lang="en-US" sz="3000" dirty="0" err="1">
                <a:solidFill>
                  <a:srgbClr val="FFFFFF"/>
                </a:solidFill>
                <a:latin typeface="Arial" panose="020B0604020202020204"/>
                <a:ea typeface="Arial" panose="020B0604020202020204"/>
                <a:cs typeface="Arial" panose="020B0604020202020204"/>
                <a:sym typeface="Arial" panose="020B0604020202020204"/>
              </a:rPr>
              <a:t>Khánh</a:t>
            </a:r>
            <a:r>
              <a:rPr lang="en-US" sz="3000" dirty="0">
                <a:solidFill>
                  <a:srgbClr val="FFFFFF"/>
                </a:solidFill>
                <a:latin typeface="Arial" panose="020B0604020202020204"/>
                <a:ea typeface="Arial" panose="020B0604020202020204"/>
                <a:cs typeface="Arial" panose="020B0604020202020204"/>
                <a:sym typeface="Arial" panose="020B0604020202020204"/>
              </a:rPr>
              <a:t> - DA21TTC</a:t>
            </a:r>
          </a:p>
          <a:p>
            <a:pPr algn="ctr">
              <a:lnSpc>
                <a:spcPts val="2940"/>
              </a:lnSpc>
              <a:spcBef>
                <a:spcPct val="0"/>
              </a:spcBef>
            </a:pPr>
            <a:endParaRPr lang="en-US" sz="3000" dirty="0">
              <a:solidFill>
                <a:srgbClr val="FFFFFF"/>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sp>
        <p:nvSpPr>
          <p:cNvPr id="2" name="Freeform 2"/>
          <p:cNvSpPr/>
          <p:nvPr/>
        </p:nvSpPr>
        <p:spPr>
          <a:xfrm>
            <a:off x="10888318" y="2066114"/>
            <a:ext cx="5611443" cy="6154773"/>
          </a:xfrm>
          <a:custGeom>
            <a:avLst/>
            <a:gdLst/>
            <a:ahLst/>
            <a:cxnLst/>
            <a:rect l="l" t="t" r="r" b="b"/>
            <a:pathLst>
              <a:path w="5611443" h="6154773">
                <a:moveTo>
                  <a:pt x="0" y="0"/>
                </a:moveTo>
                <a:lnTo>
                  <a:pt x="5611443" y="0"/>
                </a:lnTo>
                <a:lnTo>
                  <a:pt x="5611443" y="6154772"/>
                </a:lnTo>
                <a:lnTo>
                  <a:pt x="0" y="6154772"/>
                </a:lnTo>
                <a:lnTo>
                  <a:pt x="0" y="0"/>
                </a:lnTo>
                <a:close/>
              </a:path>
            </a:pathLst>
          </a:custGeom>
          <a:blipFill>
            <a:blip r:embed="rId2"/>
            <a:stretch>
              <a:fillRect/>
            </a:stretch>
          </a:blipFill>
        </p:spPr>
      </p:sp>
      <p:grpSp>
        <p:nvGrpSpPr>
          <p:cNvPr id="3" name="Group 3"/>
          <p:cNvGrpSpPr/>
          <p:nvPr/>
        </p:nvGrpSpPr>
        <p:grpSpPr>
          <a:xfrm>
            <a:off x="1256202" y="1997375"/>
            <a:ext cx="7165867" cy="4924504"/>
            <a:chOff x="0" y="0"/>
            <a:chExt cx="9554489" cy="6566005"/>
          </a:xfrm>
        </p:grpSpPr>
        <p:sp>
          <p:nvSpPr>
            <p:cNvPr id="4" name="TextBox 4"/>
            <p:cNvSpPr txBox="1"/>
            <p:nvPr/>
          </p:nvSpPr>
          <p:spPr>
            <a:xfrm>
              <a:off x="0" y="376555"/>
              <a:ext cx="9554489" cy="2895600"/>
            </a:xfrm>
            <a:prstGeom prst="rect">
              <a:avLst/>
            </a:prstGeom>
          </p:spPr>
          <p:txBody>
            <a:bodyPr lIns="0" tIns="0" rIns="0" bIns="0" rtlCol="0" anchor="t">
              <a:spAutoFit/>
            </a:bodyPr>
            <a:lstStyle/>
            <a:p>
              <a:pPr algn="l">
                <a:lnSpc>
                  <a:spcPts val="7875"/>
                </a:lnSpc>
              </a:pPr>
              <a:r>
                <a:rPr lang="en-US" sz="7500" b="1" dirty="0" err="1">
                  <a:solidFill>
                    <a:srgbClr val="F7B4A7"/>
                  </a:solidFill>
                  <a:latin typeface="Arial Bold" panose="020B0802020202020204"/>
                  <a:ea typeface="Arial Bold" panose="020B0802020202020204"/>
                  <a:cs typeface="Arial Bold" panose="020B0802020202020204"/>
                  <a:sym typeface="Arial Bold" panose="020B0802020202020204"/>
                </a:rPr>
                <a:t>Xây</a:t>
              </a:r>
              <a:r>
                <a:rPr lang="en-US" sz="7500" b="1" dirty="0">
                  <a:solidFill>
                    <a:srgbClr val="F7B4A7"/>
                  </a:solidFill>
                  <a:latin typeface="Arial Bold" panose="020B0802020202020204"/>
                  <a:ea typeface="Arial Bold" panose="020B0802020202020204"/>
                  <a:cs typeface="Arial Bold" panose="020B0802020202020204"/>
                  <a:sym typeface="Arial Bold" panose="020B0802020202020204"/>
                </a:rPr>
                <a:t> </a:t>
              </a:r>
              <a:r>
                <a:rPr lang="en-US" sz="7500" b="1" dirty="0" err="1">
                  <a:solidFill>
                    <a:srgbClr val="F7B4A7"/>
                  </a:solidFill>
                  <a:latin typeface="Arial Bold" panose="020B0802020202020204"/>
                  <a:ea typeface="Arial Bold" panose="020B0802020202020204"/>
                  <a:cs typeface="Arial Bold" panose="020B0802020202020204"/>
                  <a:sym typeface="Arial Bold" panose="020B0802020202020204"/>
                </a:rPr>
                <a:t>dựng</a:t>
              </a:r>
              <a:r>
                <a:rPr lang="en-US" sz="7500" b="1" dirty="0">
                  <a:solidFill>
                    <a:srgbClr val="F7B4A7"/>
                  </a:solidFill>
                  <a:latin typeface="Arial Bold" panose="020B0802020202020204"/>
                  <a:ea typeface="Arial Bold" panose="020B0802020202020204"/>
                  <a:cs typeface="Arial Bold" panose="020B0802020202020204"/>
                  <a:sym typeface="Arial Bold" panose="020B0802020202020204"/>
                </a:rPr>
                <a:t> </a:t>
              </a:r>
              <a:r>
                <a:rPr lang="en-US" sz="7500" b="1" dirty="0" err="1">
                  <a:solidFill>
                    <a:srgbClr val="F7B4A7"/>
                  </a:solidFill>
                  <a:latin typeface="Arial Bold" panose="020B0802020202020204"/>
                  <a:ea typeface="Arial Bold" panose="020B0802020202020204"/>
                  <a:cs typeface="Arial Bold" panose="020B0802020202020204"/>
                  <a:sym typeface="Arial Bold" panose="020B0802020202020204"/>
                </a:rPr>
                <a:t>trang</a:t>
              </a:r>
              <a:r>
                <a:rPr lang="en-US" sz="7500" b="1" dirty="0">
                  <a:solidFill>
                    <a:srgbClr val="F7B4A7"/>
                  </a:solidFill>
                  <a:latin typeface="Arial Bold" panose="020B0802020202020204"/>
                  <a:ea typeface="Arial Bold" panose="020B0802020202020204"/>
                  <a:cs typeface="Arial Bold" panose="020B0802020202020204"/>
                  <a:sym typeface="Arial Bold" panose="020B0802020202020204"/>
                </a:rPr>
                <a:t> </a:t>
              </a:r>
              <a:r>
                <a:rPr lang="en-US" sz="7500" b="1" dirty="0" err="1">
                  <a:solidFill>
                    <a:srgbClr val="F7B4A7"/>
                  </a:solidFill>
                  <a:latin typeface="Arial Bold" panose="020B0802020202020204"/>
                  <a:ea typeface="Arial Bold" panose="020B0802020202020204"/>
                  <a:cs typeface="Arial Bold" panose="020B0802020202020204"/>
                  <a:sym typeface="Arial Bold" panose="020B0802020202020204"/>
                </a:rPr>
                <a:t>đăng</a:t>
              </a:r>
              <a:r>
                <a:rPr lang="en-US" sz="7500" b="1" dirty="0">
                  <a:solidFill>
                    <a:srgbClr val="F7B4A7"/>
                  </a:solidFill>
                  <a:latin typeface="Arial Bold" panose="020B0802020202020204"/>
                  <a:ea typeface="Arial Bold" panose="020B0802020202020204"/>
                  <a:cs typeface="Arial Bold" panose="020B0802020202020204"/>
                  <a:sym typeface="Arial Bold" panose="020B0802020202020204"/>
                </a:rPr>
                <a:t> </a:t>
              </a:r>
              <a:r>
                <a:rPr lang="en-US" sz="7500" b="1" dirty="0" err="1">
                  <a:solidFill>
                    <a:srgbClr val="F7B4A7"/>
                  </a:solidFill>
                  <a:latin typeface="Arial Bold" panose="020B0802020202020204"/>
                  <a:ea typeface="Arial Bold" panose="020B0802020202020204"/>
                  <a:cs typeface="Arial Bold" panose="020B0802020202020204"/>
                  <a:sym typeface="Arial Bold" panose="020B0802020202020204"/>
                </a:rPr>
                <a:t>ký</a:t>
              </a:r>
              <a:endParaRPr lang="en-US" sz="7500" b="1" dirty="0">
                <a:solidFill>
                  <a:srgbClr val="F7B4A7"/>
                </a:solidFill>
                <a:latin typeface="Arial Bold" panose="020B0802020202020204"/>
                <a:ea typeface="Arial Bold" panose="020B0802020202020204"/>
                <a:cs typeface="Arial Bold" panose="020B0802020202020204"/>
                <a:sym typeface="Arial Bold" panose="020B0802020202020204"/>
              </a:endParaRPr>
            </a:p>
          </p:txBody>
        </p:sp>
        <p:sp>
          <p:nvSpPr>
            <p:cNvPr id="5" name="TextBox 5"/>
            <p:cNvSpPr txBox="1"/>
            <p:nvPr/>
          </p:nvSpPr>
          <p:spPr>
            <a:xfrm>
              <a:off x="0" y="3801667"/>
              <a:ext cx="9289780" cy="704130"/>
            </a:xfrm>
            <a:prstGeom prst="rect">
              <a:avLst/>
            </a:prstGeom>
          </p:spPr>
          <p:txBody>
            <a:bodyPr lIns="0" tIns="0" rIns="0" bIns="0" rtlCol="0" anchor="t">
              <a:spAutoFit/>
            </a:bodyPr>
            <a:lstStyle/>
            <a:p>
              <a:pPr algn="l">
                <a:lnSpc>
                  <a:spcPts val="3965"/>
                </a:lnSpc>
              </a:pPr>
              <a:endParaRPr/>
            </a:p>
          </p:txBody>
        </p:sp>
        <p:sp>
          <p:nvSpPr>
            <p:cNvPr id="6" name="TextBox 6"/>
            <p:cNvSpPr txBox="1"/>
            <p:nvPr/>
          </p:nvSpPr>
          <p:spPr>
            <a:xfrm>
              <a:off x="0" y="5123920"/>
              <a:ext cx="7606424" cy="1444625"/>
            </a:xfrm>
            <a:prstGeom prst="rect">
              <a:avLst/>
            </a:prstGeom>
          </p:spPr>
          <p:txBody>
            <a:bodyPr lIns="0" tIns="0" rIns="0" bIns="0" rtlCol="0" anchor="t">
              <a:spAutoFit/>
            </a:bodyPr>
            <a:lstStyle/>
            <a:p>
              <a:pPr algn="l">
                <a:lnSpc>
                  <a:spcPts val="4200"/>
                </a:lnSpc>
              </a:pPr>
              <a:r>
                <a:rPr lang="en-US" sz="3000">
                  <a:solidFill>
                    <a:srgbClr val="94DDDE"/>
                  </a:solidFill>
                  <a:latin typeface="Arial" panose="020B0604020202020204"/>
                  <a:ea typeface="Arial" panose="020B0604020202020204"/>
                  <a:cs typeface="Arial" panose="020B0604020202020204"/>
                  <a:sym typeface="Arial" panose="020B0604020202020204"/>
                </a:rPr>
                <a:t>Người dùng điền những thông tin cá nhân để tạo tài khoản </a:t>
              </a: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2" name="Freeform 2"/>
          <p:cNvSpPr/>
          <p:nvPr/>
        </p:nvSpPr>
        <p:spPr>
          <a:xfrm>
            <a:off x="381000" y="2247900"/>
            <a:ext cx="16230600" cy="7689247"/>
          </a:xfrm>
          <a:custGeom>
            <a:avLst/>
            <a:gdLst/>
            <a:ahLst/>
            <a:cxnLst/>
            <a:rect l="l" t="t" r="r" b="b"/>
            <a:pathLst>
              <a:path w="16230600" h="7689247">
                <a:moveTo>
                  <a:pt x="0" y="0"/>
                </a:moveTo>
                <a:lnTo>
                  <a:pt x="16230600" y="0"/>
                </a:lnTo>
                <a:lnTo>
                  <a:pt x="16230600" y="7689247"/>
                </a:lnTo>
                <a:lnTo>
                  <a:pt x="0" y="7689247"/>
                </a:lnTo>
                <a:lnTo>
                  <a:pt x="0" y="0"/>
                </a:lnTo>
                <a:close/>
              </a:path>
            </a:pathLst>
          </a:custGeom>
          <a:blipFill>
            <a:blip r:embed="rId2"/>
            <a:stretch>
              <a:fillRect/>
            </a:stretch>
          </a:blipFill>
        </p:spPr>
      </p:sp>
      <p:sp>
        <p:nvSpPr>
          <p:cNvPr id="4" name="Rectangle 3"/>
          <p:cNvSpPr/>
          <p:nvPr/>
        </p:nvSpPr>
        <p:spPr>
          <a:xfrm>
            <a:off x="1219200" y="952500"/>
            <a:ext cx="15925800" cy="1105431"/>
          </a:xfrm>
          <a:prstGeom prst="rect">
            <a:avLst/>
          </a:prstGeom>
        </p:spPr>
        <p:txBody>
          <a:bodyPr wrap="square">
            <a:spAutoFit/>
          </a:bodyPr>
          <a:lstStyle/>
          <a:p>
            <a:pPr lvl="0">
              <a:lnSpc>
                <a:spcPts val="7875"/>
              </a:lnSpc>
            </a:pPr>
            <a:r>
              <a:rPr lang="en-US" sz="7500" b="1" dirty="0" err="1">
                <a:solidFill>
                  <a:srgbClr val="F7B4A7"/>
                </a:solidFill>
                <a:latin typeface="Arial Bold" panose="020B0802020202020204"/>
                <a:ea typeface="Arial Bold" panose="020B0802020202020204"/>
                <a:cs typeface="Arial Bold" panose="020B0802020202020204"/>
                <a:sym typeface="Arial Bold" panose="020B0802020202020204"/>
              </a:rPr>
              <a:t>Xây</a:t>
            </a:r>
            <a:r>
              <a:rPr lang="en-US" sz="7500" b="1" dirty="0">
                <a:solidFill>
                  <a:srgbClr val="F7B4A7"/>
                </a:solidFill>
                <a:latin typeface="Arial Bold" panose="020B0802020202020204"/>
                <a:ea typeface="Arial Bold" panose="020B0802020202020204"/>
                <a:cs typeface="Arial Bold" panose="020B0802020202020204"/>
                <a:sym typeface="Arial Bold" panose="020B0802020202020204"/>
              </a:rPr>
              <a:t> </a:t>
            </a:r>
            <a:r>
              <a:rPr lang="en-US" sz="7500" b="1" dirty="0" err="1">
                <a:solidFill>
                  <a:srgbClr val="F7B4A7"/>
                </a:solidFill>
                <a:latin typeface="Arial Bold" panose="020B0802020202020204"/>
                <a:ea typeface="Arial Bold" panose="020B0802020202020204"/>
                <a:cs typeface="Arial Bold" panose="020B0802020202020204"/>
                <a:sym typeface="Arial Bold" panose="020B0802020202020204"/>
              </a:rPr>
              <a:t>dựng</a:t>
            </a:r>
            <a:r>
              <a:rPr lang="en-US" sz="7500" b="1" dirty="0">
                <a:solidFill>
                  <a:srgbClr val="F7B4A7"/>
                </a:solidFill>
                <a:latin typeface="Arial Bold" panose="020B0802020202020204"/>
                <a:ea typeface="Arial Bold" panose="020B0802020202020204"/>
                <a:cs typeface="Arial Bold" panose="020B0802020202020204"/>
                <a:sym typeface="Arial Bold" panose="020B0802020202020204"/>
              </a:rPr>
              <a:t> </a:t>
            </a:r>
            <a:r>
              <a:rPr lang="en-US" sz="7500" b="1" dirty="0" err="1" smtClean="0">
                <a:solidFill>
                  <a:srgbClr val="F7B4A7"/>
                </a:solidFill>
                <a:latin typeface="Arial Bold" panose="020B0802020202020204"/>
                <a:ea typeface="Arial Bold" panose="020B0802020202020204"/>
                <a:cs typeface="Arial Bold" panose="020B0802020202020204"/>
                <a:sym typeface="Arial Bold" panose="020B0802020202020204"/>
              </a:rPr>
              <a:t>giao</a:t>
            </a:r>
            <a:r>
              <a:rPr lang="en-US" sz="7500" b="1" dirty="0" smtClean="0">
                <a:solidFill>
                  <a:srgbClr val="F7B4A7"/>
                </a:solidFill>
                <a:latin typeface="Arial Bold" panose="020B0802020202020204"/>
                <a:ea typeface="Arial Bold" panose="020B0802020202020204"/>
                <a:cs typeface="Arial Bold" panose="020B0802020202020204"/>
                <a:sym typeface="Arial Bold" panose="020B0802020202020204"/>
              </a:rPr>
              <a:t> </a:t>
            </a:r>
            <a:r>
              <a:rPr lang="en-US" sz="7500" b="1" dirty="0" err="1" smtClean="0">
                <a:solidFill>
                  <a:srgbClr val="F7B4A7"/>
                </a:solidFill>
                <a:latin typeface="Arial Bold" panose="020B0802020202020204"/>
                <a:ea typeface="Arial Bold" panose="020B0802020202020204"/>
                <a:cs typeface="Arial Bold" panose="020B0802020202020204"/>
                <a:sym typeface="Arial Bold" panose="020B0802020202020204"/>
              </a:rPr>
              <a:t>diện</a:t>
            </a:r>
            <a:r>
              <a:rPr lang="en-US" sz="7500" b="1" dirty="0" smtClean="0">
                <a:solidFill>
                  <a:srgbClr val="F7B4A7"/>
                </a:solidFill>
                <a:latin typeface="Arial Bold" panose="020B0802020202020204"/>
                <a:ea typeface="Arial Bold" panose="020B0802020202020204"/>
                <a:cs typeface="Arial Bold" panose="020B0802020202020204"/>
                <a:sym typeface="Arial Bold" panose="020B0802020202020204"/>
              </a:rPr>
              <a:t> </a:t>
            </a:r>
            <a:r>
              <a:rPr lang="en-US" sz="7500" b="1" dirty="0" err="1" smtClean="0">
                <a:solidFill>
                  <a:srgbClr val="F7B4A7"/>
                </a:solidFill>
                <a:latin typeface="Arial Bold" panose="020B0802020202020204"/>
                <a:ea typeface="Arial Bold" panose="020B0802020202020204"/>
                <a:cs typeface="Arial Bold" panose="020B0802020202020204"/>
                <a:sym typeface="Arial Bold" panose="020B0802020202020204"/>
              </a:rPr>
              <a:t>trang</a:t>
            </a:r>
            <a:r>
              <a:rPr lang="en-US" sz="7500" b="1" dirty="0" smtClean="0">
                <a:solidFill>
                  <a:srgbClr val="F7B4A7"/>
                </a:solidFill>
                <a:latin typeface="Arial Bold" panose="020B0802020202020204"/>
                <a:ea typeface="Arial Bold" panose="020B0802020202020204"/>
                <a:cs typeface="Arial Bold" panose="020B0802020202020204"/>
                <a:sym typeface="Arial Bold" panose="020B0802020202020204"/>
              </a:rPr>
              <a:t> </a:t>
            </a:r>
            <a:r>
              <a:rPr lang="en-US" sz="7500" b="1" dirty="0" err="1" smtClean="0">
                <a:solidFill>
                  <a:srgbClr val="F7B4A7"/>
                </a:solidFill>
                <a:latin typeface="Arial Bold" panose="020B0802020202020204"/>
                <a:ea typeface="Arial Bold" panose="020B0802020202020204"/>
                <a:cs typeface="Arial Bold" panose="020B0802020202020204"/>
                <a:sym typeface="Arial Bold" panose="020B0802020202020204"/>
              </a:rPr>
              <a:t>chủ</a:t>
            </a:r>
            <a:endParaRPr lang="en-US" sz="7500" b="1" dirty="0">
              <a:solidFill>
                <a:srgbClr val="F7B4A7"/>
              </a:solidFill>
              <a:latin typeface="Arial Bold" panose="020B0802020202020204"/>
              <a:ea typeface="Arial Bold" panose="020B0802020202020204"/>
              <a:cs typeface="Arial Bold" panose="020B0802020202020204"/>
              <a:sym typeface="Arial Bold" panose="020B0802020202020204"/>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sp>
        <p:nvSpPr>
          <p:cNvPr id="2" name="Freeform 2"/>
          <p:cNvSpPr/>
          <p:nvPr/>
        </p:nvSpPr>
        <p:spPr>
          <a:xfrm>
            <a:off x="11659683" y="-4410815"/>
            <a:ext cx="6414740" cy="6631780"/>
          </a:xfrm>
          <a:custGeom>
            <a:avLst/>
            <a:gdLst/>
            <a:ahLst/>
            <a:cxnLst/>
            <a:rect l="l" t="t" r="r" b="b"/>
            <a:pathLst>
              <a:path w="6414740" h="6631780">
                <a:moveTo>
                  <a:pt x="0" y="0"/>
                </a:moveTo>
                <a:lnTo>
                  <a:pt x="6414740" y="0"/>
                </a:lnTo>
                <a:lnTo>
                  <a:pt x="6414740" y="6631780"/>
                </a:lnTo>
                <a:lnTo>
                  <a:pt x="0" y="6631780"/>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3" name="Freeform 3"/>
          <p:cNvSpPr/>
          <p:nvPr/>
        </p:nvSpPr>
        <p:spPr>
          <a:xfrm>
            <a:off x="5517291" y="3849828"/>
            <a:ext cx="12557132" cy="4628156"/>
          </a:xfrm>
          <a:custGeom>
            <a:avLst/>
            <a:gdLst/>
            <a:ahLst/>
            <a:cxnLst/>
            <a:rect l="l" t="t" r="r" b="b"/>
            <a:pathLst>
              <a:path w="12557132" h="4628156">
                <a:moveTo>
                  <a:pt x="0" y="0"/>
                </a:moveTo>
                <a:lnTo>
                  <a:pt x="12557132" y="0"/>
                </a:lnTo>
                <a:lnTo>
                  <a:pt x="12557132" y="4628156"/>
                </a:lnTo>
                <a:lnTo>
                  <a:pt x="0" y="4628156"/>
                </a:lnTo>
                <a:lnTo>
                  <a:pt x="0" y="0"/>
                </a:lnTo>
                <a:close/>
              </a:path>
            </a:pathLst>
          </a:custGeom>
          <a:blipFill>
            <a:blip r:embed="rId4"/>
            <a:stretch>
              <a:fillRect t="-1872" r="-5499" b="-1872"/>
            </a:stretch>
          </a:blipFill>
        </p:spPr>
      </p:sp>
      <p:grpSp>
        <p:nvGrpSpPr>
          <p:cNvPr id="4" name="Group 4"/>
          <p:cNvGrpSpPr/>
          <p:nvPr/>
        </p:nvGrpSpPr>
        <p:grpSpPr>
          <a:xfrm>
            <a:off x="877875" y="1050131"/>
            <a:ext cx="8107405" cy="2530070"/>
            <a:chOff x="0" y="28575"/>
            <a:chExt cx="10809873" cy="3373426"/>
          </a:xfrm>
        </p:grpSpPr>
        <p:sp>
          <p:nvSpPr>
            <p:cNvPr id="5" name="TextBox 5"/>
            <p:cNvSpPr txBox="1"/>
            <p:nvPr/>
          </p:nvSpPr>
          <p:spPr>
            <a:xfrm>
              <a:off x="0" y="28575"/>
              <a:ext cx="10809873" cy="2701594"/>
            </a:xfrm>
            <a:prstGeom prst="rect">
              <a:avLst/>
            </a:prstGeom>
          </p:spPr>
          <p:txBody>
            <a:bodyPr lIns="0" tIns="0" rIns="0" bIns="0" rtlCol="0" anchor="t">
              <a:spAutoFit/>
            </a:bodyPr>
            <a:lstStyle/>
            <a:p>
              <a:pPr>
                <a:lnSpc>
                  <a:spcPts val="7875"/>
                </a:lnSpc>
              </a:pPr>
              <a:r>
                <a:rPr lang="en-US" sz="7500" b="1" dirty="0" err="1">
                  <a:solidFill>
                    <a:srgbClr val="F7B4A7"/>
                  </a:solidFill>
                  <a:latin typeface="Arial Bold" panose="020B0802020202020204"/>
                  <a:ea typeface="Arial Bold" panose="020B0802020202020204"/>
                  <a:cs typeface="Arial Bold" panose="020B0802020202020204"/>
                  <a:sym typeface="Arial Bold" panose="020B0802020202020204"/>
                </a:rPr>
                <a:t>Xây</a:t>
              </a:r>
              <a:r>
                <a:rPr lang="en-US" sz="7500" b="1" dirty="0">
                  <a:solidFill>
                    <a:srgbClr val="F7B4A7"/>
                  </a:solidFill>
                  <a:latin typeface="Arial Bold" panose="020B0802020202020204"/>
                  <a:ea typeface="Arial Bold" panose="020B0802020202020204"/>
                  <a:cs typeface="Arial Bold" panose="020B0802020202020204"/>
                  <a:sym typeface="Arial Bold" panose="020B0802020202020204"/>
                </a:rPr>
                <a:t> </a:t>
              </a:r>
              <a:r>
                <a:rPr lang="en-US" sz="7500" b="1" dirty="0" err="1">
                  <a:solidFill>
                    <a:srgbClr val="F7B4A7"/>
                  </a:solidFill>
                  <a:latin typeface="Arial Bold" panose="020B0802020202020204"/>
                  <a:ea typeface="Arial Bold" panose="020B0802020202020204"/>
                  <a:cs typeface="Arial Bold" panose="020B0802020202020204"/>
                  <a:sym typeface="Arial Bold" panose="020B0802020202020204"/>
                </a:rPr>
                <a:t>dựng</a:t>
              </a:r>
              <a:r>
                <a:rPr lang="en-US" sz="7500" b="1" dirty="0">
                  <a:solidFill>
                    <a:srgbClr val="F7B4A7"/>
                  </a:solidFill>
                  <a:latin typeface="Arial Bold" panose="020B0802020202020204"/>
                  <a:ea typeface="Arial Bold" panose="020B0802020202020204"/>
                  <a:cs typeface="Arial Bold" panose="020B0802020202020204"/>
                  <a:sym typeface="Arial Bold" panose="020B0802020202020204"/>
                </a:rPr>
                <a:t> </a:t>
              </a:r>
              <a:r>
                <a:rPr lang="en-US" sz="7500" b="1" dirty="0" err="1">
                  <a:solidFill>
                    <a:srgbClr val="F7B4A7"/>
                  </a:solidFill>
                  <a:latin typeface="Arial Bold" panose="020B0802020202020204"/>
                  <a:ea typeface="Arial Bold" panose="020B0802020202020204"/>
                  <a:cs typeface="Arial Bold" panose="020B0802020202020204"/>
                  <a:sym typeface="Arial Bold" panose="020B0802020202020204"/>
                </a:rPr>
                <a:t>trang</a:t>
              </a:r>
              <a:r>
                <a:rPr lang="en-US" sz="7500" b="1" dirty="0">
                  <a:solidFill>
                    <a:srgbClr val="F7B4A7"/>
                  </a:solidFill>
                  <a:latin typeface="Arial Bold" panose="020B0802020202020204"/>
                  <a:ea typeface="Arial Bold" panose="020B0802020202020204"/>
                  <a:cs typeface="Arial Bold" panose="020B0802020202020204"/>
                  <a:sym typeface="Arial Bold" panose="020B0802020202020204"/>
                </a:rPr>
                <a:t> </a:t>
              </a:r>
              <a:r>
                <a:rPr lang="en-US" sz="7500" b="1" dirty="0" err="1" smtClean="0">
                  <a:solidFill>
                    <a:srgbClr val="F7B4A7"/>
                  </a:solidFill>
                  <a:latin typeface="Arial Bold" panose="020B0802020202020204"/>
                  <a:ea typeface="Arial Bold" panose="020B0802020202020204"/>
                  <a:cs typeface="Arial Bold" panose="020B0802020202020204"/>
                  <a:sym typeface="Arial Bold" panose="020B0802020202020204"/>
                </a:rPr>
                <a:t>Thông</a:t>
              </a:r>
              <a:r>
                <a:rPr lang="en-US" sz="7500" b="1" dirty="0" smtClean="0">
                  <a:solidFill>
                    <a:srgbClr val="F7B4A7"/>
                  </a:solidFill>
                  <a:latin typeface="Arial Bold" panose="020B0802020202020204"/>
                  <a:ea typeface="Arial Bold" panose="020B0802020202020204"/>
                  <a:cs typeface="Arial Bold" panose="020B0802020202020204"/>
                  <a:sym typeface="Arial Bold" panose="020B0802020202020204"/>
                </a:rPr>
                <a:t> tin </a:t>
              </a:r>
              <a:r>
                <a:rPr lang="en-US" sz="7500" b="1" dirty="0" err="1" smtClean="0">
                  <a:solidFill>
                    <a:srgbClr val="F7B4A7"/>
                  </a:solidFill>
                  <a:latin typeface="Arial Bold" panose="020B0802020202020204"/>
                  <a:ea typeface="Arial Bold" panose="020B0802020202020204"/>
                  <a:cs typeface="Arial Bold" panose="020B0802020202020204"/>
                  <a:sym typeface="Arial Bold" panose="020B0802020202020204"/>
                </a:rPr>
                <a:t>lớp</a:t>
              </a:r>
              <a:r>
                <a:rPr lang="en-US" sz="7500" b="1" dirty="0" smtClean="0">
                  <a:solidFill>
                    <a:srgbClr val="F7B4A7"/>
                  </a:solidFill>
                  <a:latin typeface="Arial Bold" panose="020B0802020202020204"/>
                  <a:ea typeface="Arial Bold" panose="020B0802020202020204"/>
                  <a:cs typeface="Arial Bold" panose="020B0802020202020204"/>
                  <a:sym typeface="Arial Bold" panose="020B0802020202020204"/>
                </a:rPr>
                <a:t> </a:t>
              </a:r>
              <a:r>
                <a:rPr lang="en-US" sz="7500" b="1" dirty="0" err="1" smtClean="0">
                  <a:solidFill>
                    <a:srgbClr val="F7B4A7"/>
                  </a:solidFill>
                  <a:latin typeface="Arial Bold" panose="020B0802020202020204"/>
                  <a:ea typeface="Arial Bold" panose="020B0802020202020204"/>
                  <a:cs typeface="Arial Bold" panose="020B0802020202020204"/>
                  <a:sym typeface="Arial Bold" panose="020B0802020202020204"/>
                </a:rPr>
                <a:t>học</a:t>
              </a:r>
              <a:endParaRPr lang="en-US" sz="7500" b="1" dirty="0">
                <a:solidFill>
                  <a:srgbClr val="F7B4A7"/>
                </a:solidFill>
                <a:latin typeface="Arial Bold" panose="020B0802020202020204"/>
                <a:ea typeface="Arial Bold" panose="020B0802020202020204"/>
                <a:cs typeface="Arial Bold" panose="020B0802020202020204"/>
                <a:sym typeface="Arial Bold" panose="020B0802020202020204"/>
              </a:endParaRPr>
            </a:p>
          </p:txBody>
        </p:sp>
        <p:sp>
          <p:nvSpPr>
            <p:cNvPr id="6" name="TextBox 6"/>
            <p:cNvSpPr txBox="1"/>
            <p:nvPr/>
          </p:nvSpPr>
          <p:spPr>
            <a:xfrm>
              <a:off x="0" y="2753412"/>
              <a:ext cx="10809873" cy="648589"/>
            </a:xfrm>
            <a:prstGeom prst="rect">
              <a:avLst/>
            </a:prstGeom>
          </p:spPr>
          <p:txBody>
            <a:bodyPr lIns="0" tIns="0" rIns="0" bIns="0" rtlCol="0" anchor="t">
              <a:spAutoFit/>
            </a:bodyPr>
            <a:lstStyle/>
            <a:p>
              <a:pPr algn="l">
                <a:lnSpc>
                  <a:spcPts val="4055"/>
                </a:lnSpc>
              </a:pPr>
              <a:endParaRPr/>
            </a:p>
          </p:txBody>
        </p:sp>
      </p:grpSp>
      <p:sp>
        <p:nvSpPr>
          <p:cNvPr id="7" name="TextBox 7"/>
          <p:cNvSpPr txBox="1"/>
          <p:nvPr/>
        </p:nvSpPr>
        <p:spPr>
          <a:xfrm>
            <a:off x="409900" y="3726003"/>
            <a:ext cx="4310914" cy="581025"/>
          </a:xfrm>
          <a:prstGeom prst="rect">
            <a:avLst/>
          </a:prstGeom>
        </p:spPr>
        <p:txBody>
          <a:bodyPr lIns="0" tIns="0" rIns="0" bIns="0" rtlCol="0" anchor="t">
            <a:spAutoFit/>
          </a:bodyPr>
          <a:lstStyle/>
          <a:p>
            <a:pPr algn="l">
              <a:lnSpc>
                <a:spcPts val="4200"/>
              </a:lnSpc>
            </a:pPr>
            <a:r>
              <a:rPr lang="en-US" sz="3000" b="1">
                <a:solidFill>
                  <a:srgbClr val="000000"/>
                </a:solidFill>
                <a:latin typeface="Arial Bold" panose="020B0802020202020204"/>
                <a:ea typeface="Arial Bold" panose="020B0802020202020204"/>
                <a:cs typeface="Arial Bold" panose="020B0802020202020204"/>
                <a:sym typeface="Arial Bold" panose="020B0802020202020204"/>
              </a:rPr>
              <a:t>Chức năng xem lớp  </a:t>
            </a:r>
          </a:p>
        </p:txBody>
      </p:sp>
      <p:sp>
        <p:nvSpPr>
          <p:cNvPr id="8" name="TextBox 8"/>
          <p:cNvSpPr txBox="1"/>
          <p:nvPr/>
        </p:nvSpPr>
        <p:spPr>
          <a:xfrm>
            <a:off x="409900" y="4459428"/>
            <a:ext cx="4683919" cy="2657475"/>
          </a:xfrm>
          <a:prstGeom prst="rect">
            <a:avLst/>
          </a:prstGeom>
        </p:spPr>
        <p:txBody>
          <a:bodyPr lIns="0" tIns="0" rIns="0" bIns="0" rtlCol="0" anchor="t">
            <a:spAutoFit/>
          </a:bodyPr>
          <a:lstStyle/>
          <a:p>
            <a:pPr algn="ctr">
              <a:lnSpc>
                <a:spcPts val="4200"/>
              </a:lnSpc>
            </a:pPr>
            <a:r>
              <a:rPr lang="en-US" sz="3000">
                <a:solidFill>
                  <a:srgbClr val="000000"/>
                </a:solidFill>
                <a:latin typeface="Arial" panose="020B0604020202020204"/>
                <a:ea typeface="Arial" panose="020B0604020202020204"/>
                <a:cs typeface="Arial" panose="020B0604020202020204"/>
                <a:sym typeface="Arial" panose="020B0604020202020204"/>
              </a:rPr>
              <a:t>Xem thông tin các lớp như: </a:t>
            </a:r>
          </a:p>
          <a:p>
            <a:pPr marL="647700" lvl="1" indent="-323850" algn="l">
              <a:lnSpc>
                <a:spcPts val="4200"/>
              </a:lnSpc>
              <a:buFont typeface="Arial" panose="020B0604020202020204"/>
              <a:buChar char="•"/>
            </a:pPr>
            <a:r>
              <a:rPr lang="en-US" sz="3000">
                <a:solidFill>
                  <a:srgbClr val="000000"/>
                </a:solidFill>
                <a:latin typeface="Arial" panose="020B0604020202020204"/>
                <a:ea typeface="Arial" panose="020B0604020202020204"/>
                <a:cs typeface="Arial" panose="020B0604020202020204"/>
                <a:sym typeface="Arial" panose="020B0604020202020204"/>
              </a:rPr>
              <a:t>Mã lớp</a:t>
            </a:r>
          </a:p>
          <a:p>
            <a:pPr marL="647700" lvl="1" indent="-323850" algn="l">
              <a:lnSpc>
                <a:spcPts val="4200"/>
              </a:lnSpc>
              <a:buFont typeface="Arial" panose="020B0604020202020204"/>
              <a:buChar char="•"/>
            </a:pPr>
            <a:r>
              <a:rPr lang="en-US" sz="3000">
                <a:solidFill>
                  <a:srgbClr val="000000"/>
                </a:solidFill>
                <a:latin typeface="Arial" panose="020B0604020202020204"/>
                <a:ea typeface="Arial" panose="020B0604020202020204"/>
                <a:cs typeface="Arial" panose="020B0604020202020204"/>
                <a:sym typeface="Arial" panose="020B0604020202020204"/>
              </a:rPr>
              <a:t>Tên lớp</a:t>
            </a:r>
          </a:p>
          <a:p>
            <a:pPr marL="647700" lvl="1" indent="-323850" algn="l">
              <a:lnSpc>
                <a:spcPts val="4200"/>
              </a:lnSpc>
              <a:buFont typeface="Arial" panose="020B0604020202020204"/>
              <a:buChar char="•"/>
            </a:pPr>
            <a:r>
              <a:rPr lang="en-US" sz="3000">
                <a:solidFill>
                  <a:srgbClr val="000000"/>
                </a:solidFill>
                <a:latin typeface="Arial" panose="020B0604020202020204"/>
                <a:ea typeface="Arial" panose="020B0604020202020204"/>
                <a:cs typeface="Arial" panose="020B0604020202020204"/>
                <a:sym typeface="Arial" panose="020B0604020202020204"/>
              </a:rPr>
              <a:t>Ghi chú</a:t>
            </a:r>
          </a:p>
          <a:p>
            <a:pPr marL="647700" lvl="1" indent="-323850" algn="l">
              <a:lnSpc>
                <a:spcPts val="4200"/>
              </a:lnSpc>
              <a:buFont typeface="Arial" panose="020B0604020202020204"/>
              <a:buChar char="•"/>
            </a:pPr>
            <a:r>
              <a:rPr lang="en-US" sz="3000">
                <a:solidFill>
                  <a:srgbClr val="000000"/>
                </a:solidFill>
                <a:latin typeface="Arial" panose="020B0604020202020204"/>
                <a:ea typeface="Arial" panose="020B0604020202020204"/>
                <a:cs typeface="Arial" panose="020B0604020202020204"/>
                <a:sym typeface="Arial" panose="020B0604020202020204"/>
              </a:rPr>
              <a:t> Danh sách lớp  </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3CB6C0"/>
        </a:solidFill>
        <a:effectLst/>
      </p:bgPr>
    </p:bg>
    <p:spTree>
      <p:nvGrpSpPr>
        <p:cNvPr id="1" name=""/>
        <p:cNvGrpSpPr/>
        <p:nvPr/>
      </p:nvGrpSpPr>
      <p:grpSpPr>
        <a:xfrm>
          <a:off x="0" y="0"/>
          <a:ext cx="0" cy="0"/>
          <a:chOff x="0" y="0"/>
          <a:chExt cx="0" cy="0"/>
        </a:xfrm>
      </p:grpSpPr>
      <p:sp>
        <p:nvSpPr>
          <p:cNvPr id="2" name="Freeform 2"/>
          <p:cNvSpPr/>
          <p:nvPr/>
        </p:nvSpPr>
        <p:spPr>
          <a:xfrm rot="5400000">
            <a:off x="2552066" y="810330"/>
            <a:ext cx="8541900" cy="8666340"/>
          </a:xfrm>
          <a:custGeom>
            <a:avLst/>
            <a:gdLst/>
            <a:ahLst/>
            <a:cxnLst/>
            <a:rect l="l" t="t" r="r" b="b"/>
            <a:pathLst>
              <a:path w="8541900" h="8666340">
                <a:moveTo>
                  <a:pt x="0" y="0"/>
                </a:moveTo>
                <a:lnTo>
                  <a:pt x="8541900" y="0"/>
                </a:lnTo>
                <a:lnTo>
                  <a:pt x="8541900" y="8666340"/>
                </a:lnTo>
                <a:lnTo>
                  <a:pt x="0" y="8666340"/>
                </a:lnTo>
                <a:lnTo>
                  <a:pt x="0" y="0"/>
                </a:lnTo>
                <a:close/>
              </a:path>
            </a:pathLst>
          </a:custGeom>
          <a:blipFill>
            <a:blip r:embed="rId2">
              <a:alphaModFix amt="14000"/>
              <a:extLst>
                <a:ext uri="{96DAC541-7B7A-43D3-8B79-37D633B846F1}">
                  <asvg:svgBlip xmlns="" xmlns:asvg="http://schemas.microsoft.com/office/drawing/2016/SVG/main" r:embed="rId3"/>
                </a:ext>
              </a:extLst>
            </a:blip>
            <a:stretch>
              <a:fillRect/>
            </a:stretch>
          </a:blipFill>
        </p:spPr>
      </p:sp>
      <p:sp>
        <p:nvSpPr>
          <p:cNvPr id="3" name="Freeform 3"/>
          <p:cNvSpPr/>
          <p:nvPr/>
        </p:nvSpPr>
        <p:spPr>
          <a:xfrm>
            <a:off x="13035077" y="-4184727"/>
            <a:ext cx="6414740" cy="6631780"/>
          </a:xfrm>
          <a:custGeom>
            <a:avLst/>
            <a:gdLst/>
            <a:ahLst/>
            <a:cxnLst/>
            <a:rect l="l" t="t" r="r" b="b"/>
            <a:pathLst>
              <a:path w="6414740" h="6631780">
                <a:moveTo>
                  <a:pt x="0" y="0"/>
                </a:moveTo>
                <a:lnTo>
                  <a:pt x="6414740" y="0"/>
                </a:lnTo>
                <a:lnTo>
                  <a:pt x="6414740" y="6631780"/>
                </a:lnTo>
                <a:lnTo>
                  <a:pt x="0" y="6631780"/>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sp>
      <p:sp>
        <p:nvSpPr>
          <p:cNvPr id="4" name="Freeform 4"/>
          <p:cNvSpPr/>
          <p:nvPr/>
        </p:nvSpPr>
        <p:spPr>
          <a:xfrm>
            <a:off x="5576068" y="3477646"/>
            <a:ext cx="11160236" cy="5373447"/>
          </a:xfrm>
          <a:custGeom>
            <a:avLst/>
            <a:gdLst/>
            <a:ahLst/>
            <a:cxnLst/>
            <a:rect l="l" t="t" r="r" b="b"/>
            <a:pathLst>
              <a:path w="11160236" h="5373447">
                <a:moveTo>
                  <a:pt x="0" y="0"/>
                </a:moveTo>
                <a:lnTo>
                  <a:pt x="11160236" y="0"/>
                </a:lnTo>
                <a:lnTo>
                  <a:pt x="11160236" y="5373447"/>
                </a:lnTo>
                <a:lnTo>
                  <a:pt x="0" y="5373447"/>
                </a:lnTo>
                <a:lnTo>
                  <a:pt x="0" y="0"/>
                </a:lnTo>
                <a:close/>
              </a:path>
            </a:pathLst>
          </a:custGeom>
          <a:blipFill>
            <a:blip r:embed="rId6"/>
            <a:stretch>
              <a:fillRect/>
            </a:stretch>
          </a:blipFill>
        </p:spPr>
      </p:sp>
      <p:grpSp>
        <p:nvGrpSpPr>
          <p:cNvPr id="5" name="Group 5"/>
          <p:cNvGrpSpPr/>
          <p:nvPr/>
        </p:nvGrpSpPr>
        <p:grpSpPr>
          <a:xfrm>
            <a:off x="946160" y="489533"/>
            <a:ext cx="9569415" cy="3038958"/>
            <a:chOff x="0" y="-446743"/>
            <a:chExt cx="12759220" cy="4051944"/>
          </a:xfrm>
        </p:grpSpPr>
        <p:sp>
          <p:nvSpPr>
            <p:cNvPr id="6" name="TextBox 6"/>
            <p:cNvSpPr txBox="1"/>
            <p:nvPr/>
          </p:nvSpPr>
          <p:spPr>
            <a:xfrm>
              <a:off x="0" y="-446743"/>
              <a:ext cx="12759220" cy="3611245"/>
            </a:xfrm>
            <a:prstGeom prst="rect">
              <a:avLst/>
            </a:prstGeom>
          </p:spPr>
          <p:txBody>
            <a:bodyPr lIns="0" tIns="0" rIns="0" bIns="0" rtlCol="0" anchor="t">
              <a:spAutoFit/>
            </a:bodyPr>
            <a:lstStyle/>
            <a:p>
              <a:r>
                <a:rPr lang="en-US" sz="8800" b="1" dirty="0" err="1">
                  <a:solidFill>
                    <a:srgbClr val="F7B4A7"/>
                  </a:solidFill>
                  <a:latin typeface="Arial Bold" panose="020B0802020202020204"/>
                  <a:ea typeface="Arial Bold" panose="020B0802020202020204"/>
                  <a:cs typeface="Arial Bold" panose="020B0802020202020204"/>
                  <a:sym typeface="Arial Bold" panose="020B0802020202020204"/>
                </a:rPr>
                <a:t>Xây</a:t>
              </a:r>
              <a:r>
                <a:rPr lang="en-US" sz="8800" b="1" dirty="0">
                  <a:solidFill>
                    <a:srgbClr val="F7B4A7"/>
                  </a:solidFill>
                  <a:latin typeface="Arial Bold" panose="020B0802020202020204"/>
                  <a:ea typeface="Arial Bold" panose="020B0802020202020204"/>
                  <a:cs typeface="Arial Bold" panose="020B0802020202020204"/>
                  <a:sym typeface="Arial Bold" panose="020B0802020202020204"/>
                </a:rPr>
                <a:t> </a:t>
              </a:r>
              <a:r>
                <a:rPr lang="en-US" sz="8800" b="1" dirty="0" err="1">
                  <a:solidFill>
                    <a:srgbClr val="F7B4A7"/>
                  </a:solidFill>
                  <a:latin typeface="Arial Bold" panose="020B0802020202020204"/>
                  <a:ea typeface="Arial Bold" panose="020B0802020202020204"/>
                  <a:cs typeface="Arial Bold" panose="020B0802020202020204"/>
                  <a:sym typeface="Arial Bold" panose="020B0802020202020204"/>
                </a:rPr>
                <a:t>dựng</a:t>
              </a:r>
              <a:r>
                <a:rPr lang="en-US" sz="8800" b="1" dirty="0">
                  <a:solidFill>
                    <a:srgbClr val="F7B4A7"/>
                  </a:solidFill>
                  <a:latin typeface="Arial Bold" panose="020B0802020202020204"/>
                  <a:ea typeface="Arial Bold" panose="020B0802020202020204"/>
                  <a:cs typeface="Arial Bold" panose="020B0802020202020204"/>
                  <a:sym typeface="Arial Bold" panose="020B0802020202020204"/>
                </a:rPr>
                <a:t> </a:t>
              </a:r>
              <a:r>
                <a:rPr lang="en-US" sz="8800" b="1" dirty="0" err="1">
                  <a:solidFill>
                    <a:srgbClr val="F7B4A7"/>
                  </a:solidFill>
                  <a:latin typeface="Arial Bold" panose="020B0802020202020204"/>
                  <a:ea typeface="Arial Bold" panose="020B0802020202020204"/>
                  <a:cs typeface="Arial Bold" panose="020B0802020202020204"/>
                  <a:sym typeface="Arial Bold" panose="020B0802020202020204"/>
                </a:rPr>
                <a:t>trang</a:t>
              </a:r>
              <a:r>
                <a:rPr lang="en-US" sz="8800" b="1" dirty="0">
                  <a:solidFill>
                    <a:srgbClr val="F7B4A7"/>
                  </a:solidFill>
                  <a:latin typeface="Arial Bold" panose="020B0802020202020204"/>
                  <a:ea typeface="Arial Bold" panose="020B0802020202020204"/>
                  <a:cs typeface="Arial Bold" panose="020B0802020202020204"/>
                  <a:sym typeface="Arial Bold" panose="020B0802020202020204"/>
                </a:rPr>
                <a:t> </a:t>
              </a:r>
              <a:r>
                <a:rPr lang="en-US" sz="8800" b="1" dirty="0" err="1">
                  <a:solidFill>
                    <a:srgbClr val="F7B4A7"/>
                  </a:solidFill>
                  <a:latin typeface="Arial Bold" panose="020B0802020202020204"/>
                  <a:ea typeface="Arial Bold" panose="020B0802020202020204"/>
                  <a:cs typeface="Arial Bold" panose="020B0802020202020204"/>
                  <a:sym typeface="Arial Bold" panose="020B0802020202020204"/>
                </a:rPr>
                <a:t>Thông</a:t>
              </a:r>
              <a:r>
                <a:rPr lang="en-US" sz="8800" b="1" dirty="0">
                  <a:solidFill>
                    <a:srgbClr val="F7B4A7"/>
                  </a:solidFill>
                  <a:latin typeface="Arial Bold" panose="020B0802020202020204"/>
                  <a:ea typeface="Arial Bold" panose="020B0802020202020204"/>
                  <a:cs typeface="Arial Bold" panose="020B0802020202020204"/>
                  <a:sym typeface="Arial Bold" panose="020B0802020202020204"/>
                </a:rPr>
                <a:t> tin </a:t>
              </a:r>
              <a:r>
                <a:rPr lang="en-US" sz="8800" b="1" dirty="0" err="1">
                  <a:solidFill>
                    <a:srgbClr val="F7B4A7"/>
                  </a:solidFill>
                  <a:latin typeface="Arial Bold" panose="020B0802020202020204"/>
                  <a:ea typeface="Arial Bold" panose="020B0802020202020204"/>
                  <a:cs typeface="Arial Bold" panose="020B0802020202020204"/>
                  <a:sym typeface="Arial Bold" panose="020B0802020202020204"/>
                </a:rPr>
                <a:t>lớp</a:t>
              </a:r>
              <a:r>
                <a:rPr lang="en-US" sz="8800" b="1" dirty="0">
                  <a:solidFill>
                    <a:srgbClr val="F7B4A7"/>
                  </a:solidFill>
                  <a:latin typeface="Arial Bold" panose="020B0802020202020204"/>
                  <a:ea typeface="Arial Bold" panose="020B0802020202020204"/>
                  <a:cs typeface="Arial Bold" panose="020B0802020202020204"/>
                  <a:sym typeface="Arial Bold" panose="020B0802020202020204"/>
                </a:rPr>
                <a:t> </a:t>
              </a:r>
              <a:r>
                <a:rPr lang="en-US" sz="8800" b="1" dirty="0" err="1">
                  <a:solidFill>
                    <a:srgbClr val="F7B4A7"/>
                  </a:solidFill>
                  <a:latin typeface="Arial Bold" panose="020B0802020202020204"/>
                  <a:ea typeface="Arial Bold" panose="020B0802020202020204"/>
                  <a:cs typeface="Arial Bold" panose="020B0802020202020204"/>
                  <a:sym typeface="Arial Bold" panose="020B0802020202020204"/>
                </a:rPr>
                <a:t>học</a:t>
              </a:r>
              <a:endParaRPr lang="en-US" sz="8800" b="1" dirty="0">
                <a:solidFill>
                  <a:srgbClr val="F7B4A7"/>
                </a:solidFill>
                <a:latin typeface="Arial Bold" panose="020B0802020202020204"/>
                <a:ea typeface="Arial Bold" panose="020B0802020202020204"/>
                <a:cs typeface="Arial Bold" panose="020B0802020202020204"/>
                <a:sym typeface="Arial Bold" panose="020B0802020202020204"/>
              </a:endParaRPr>
            </a:p>
          </p:txBody>
        </p:sp>
        <p:sp>
          <p:nvSpPr>
            <p:cNvPr id="7" name="TextBox 7"/>
            <p:cNvSpPr txBox="1"/>
            <p:nvPr/>
          </p:nvSpPr>
          <p:spPr>
            <a:xfrm>
              <a:off x="0" y="2956612"/>
              <a:ext cx="12759220" cy="648589"/>
            </a:xfrm>
            <a:prstGeom prst="rect">
              <a:avLst/>
            </a:prstGeom>
          </p:spPr>
          <p:txBody>
            <a:bodyPr lIns="0" tIns="0" rIns="0" bIns="0" rtlCol="0" anchor="t">
              <a:spAutoFit/>
            </a:bodyPr>
            <a:lstStyle/>
            <a:p>
              <a:pPr algn="l">
                <a:lnSpc>
                  <a:spcPts val="4055"/>
                </a:lnSpc>
              </a:pPr>
              <a:endParaRPr/>
            </a:p>
          </p:txBody>
        </p:sp>
      </p:grpSp>
      <p:sp>
        <p:nvSpPr>
          <p:cNvPr id="8" name="TextBox 8"/>
          <p:cNvSpPr txBox="1"/>
          <p:nvPr/>
        </p:nvSpPr>
        <p:spPr>
          <a:xfrm>
            <a:off x="505968" y="4406774"/>
            <a:ext cx="4310914" cy="537381"/>
          </a:xfrm>
          <a:prstGeom prst="rect">
            <a:avLst/>
          </a:prstGeom>
        </p:spPr>
        <p:txBody>
          <a:bodyPr lIns="0" tIns="0" rIns="0" bIns="0" rtlCol="0" anchor="t">
            <a:spAutoFit/>
          </a:bodyPr>
          <a:lstStyle/>
          <a:p>
            <a:pPr algn="l">
              <a:lnSpc>
                <a:spcPts val="3920"/>
              </a:lnSpc>
            </a:pPr>
            <a:r>
              <a:rPr lang="en-US" sz="2800" b="1">
                <a:solidFill>
                  <a:srgbClr val="000000"/>
                </a:solidFill>
                <a:latin typeface="Arial Bold" panose="020B0802020202020204"/>
                <a:ea typeface="Arial Bold" panose="020B0802020202020204"/>
                <a:cs typeface="Arial Bold" panose="020B0802020202020204"/>
                <a:sym typeface="Arial Bold" panose="020B0802020202020204"/>
              </a:rPr>
              <a:t>Chức năng thêm lớp  </a:t>
            </a:r>
          </a:p>
        </p:txBody>
      </p:sp>
      <p:sp>
        <p:nvSpPr>
          <p:cNvPr id="9" name="TextBox 9"/>
          <p:cNvSpPr txBox="1"/>
          <p:nvPr/>
        </p:nvSpPr>
        <p:spPr>
          <a:xfrm>
            <a:off x="253660" y="5038725"/>
            <a:ext cx="5033962" cy="2324735"/>
          </a:xfrm>
          <a:prstGeom prst="rect">
            <a:avLst/>
          </a:prstGeom>
        </p:spPr>
        <p:txBody>
          <a:bodyPr lIns="0" tIns="0" rIns="0" bIns="0" rtlCol="0" anchor="t">
            <a:spAutoFit/>
          </a:bodyPr>
          <a:lstStyle/>
          <a:p>
            <a:pPr algn="ctr">
              <a:lnSpc>
                <a:spcPts val="3640"/>
              </a:lnSpc>
            </a:pPr>
            <a:r>
              <a:rPr lang="en-US" sz="2600">
                <a:solidFill>
                  <a:srgbClr val="000000"/>
                </a:solidFill>
                <a:latin typeface="Arial" panose="020B0604020202020204"/>
                <a:ea typeface="Arial" panose="020B0604020202020204"/>
                <a:cs typeface="Arial" panose="020B0604020202020204"/>
                <a:sym typeface="Arial" panose="020B0604020202020204"/>
              </a:rPr>
              <a:t>Thêm thông tin của lớp cần thêm: </a:t>
            </a:r>
          </a:p>
          <a:p>
            <a:pPr marL="561340" lvl="1" indent="-280670" algn="l">
              <a:lnSpc>
                <a:spcPts val="3640"/>
              </a:lnSpc>
              <a:buFont typeface="Arial" panose="020B0604020202020204"/>
              <a:buChar char="•"/>
            </a:pPr>
            <a:r>
              <a:rPr lang="en-US" sz="2600">
                <a:solidFill>
                  <a:srgbClr val="000000"/>
                </a:solidFill>
                <a:latin typeface="Arial" panose="020B0604020202020204"/>
                <a:ea typeface="Arial" panose="020B0604020202020204"/>
                <a:cs typeface="Arial" panose="020B0604020202020204"/>
                <a:sym typeface="Arial" panose="020B0604020202020204"/>
              </a:rPr>
              <a:t>Mã lớp</a:t>
            </a:r>
          </a:p>
          <a:p>
            <a:pPr marL="561340" lvl="1" indent="-280670" algn="l">
              <a:lnSpc>
                <a:spcPts val="3640"/>
              </a:lnSpc>
              <a:buFont typeface="Arial" panose="020B0604020202020204"/>
              <a:buChar char="•"/>
            </a:pPr>
            <a:r>
              <a:rPr lang="en-US" sz="2600">
                <a:solidFill>
                  <a:srgbClr val="000000"/>
                </a:solidFill>
                <a:latin typeface="Arial" panose="020B0604020202020204"/>
                <a:ea typeface="Arial" panose="020B0604020202020204"/>
                <a:cs typeface="Arial" panose="020B0604020202020204"/>
                <a:sym typeface="Arial" panose="020B0604020202020204"/>
              </a:rPr>
              <a:t>Tên lớp</a:t>
            </a:r>
          </a:p>
          <a:p>
            <a:pPr marL="561340" lvl="1" indent="-280670" algn="l">
              <a:lnSpc>
                <a:spcPts val="3640"/>
              </a:lnSpc>
              <a:buFont typeface="Arial" panose="020B0604020202020204"/>
              <a:buChar char="•"/>
            </a:pPr>
            <a:r>
              <a:rPr lang="en-US" sz="2600">
                <a:solidFill>
                  <a:srgbClr val="000000"/>
                </a:solidFill>
                <a:latin typeface="Arial" panose="020B0604020202020204"/>
                <a:ea typeface="Arial" panose="020B0604020202020204"/>
                <a:cs typeface="Arial" panose="020B0604020202020204"/>
                <a:sym typeface="Arial" panose="020B0604020202020204"/>
              </a:rPr>
              <a:t>Ghi chú</a:t>
            </a:r>
          </a:p>
          <a:p>
            <a:pPr algn="l">
              <a:lnSpc>
                <a:spcPts val="3640"/>
              </a:lnSpc>
            </a:pPr>
            <a:endParaRPr lang="en-US" sz="2600">
              <a:solidFill>
                <a:srgbClr val="000000"/>
              </a:solidFill>
              <a:latin typeface="Arial" panose="020B0604020202020204"/>
              <a:ea typeface="Arial" panose="020B0604020202020204"/>
              <a:cs typeface="Arial" panose="020B0604020202020204"/>
              <a:sym typeface="Arial" panose="020B0604020202020204"/>
            </a:endParaRPr>
          </a:p>
        </p:txBody>
      </p:sp>
      <p:sp>
        <p:nvSpPr>
          <p:cNvPr id="11" name="Freeform 11"/>
          <p:cNvSpPr/>
          <p:nvPr/>
        </p:nvSpPr>
        <p:spPr>
          <a:xfrm rot="5400000">
            <a:off x="9683880" y="1369689"/>
            <a:ext cx="8541900" cy="8666340"/>
          </a:xfrm>
          <a:custGeom>
            <a:avLst/>
            <a:gdLst/>
            <a:ahLst/>
            <a:cxnLst/>
            <a:rect l="l" t="t" r="r" b="b"/>
            <a:pathLst>
              <a:path w="8541900" h="8666340">
                <a:moveTo>
                  <a:pt x="0" y="0"/>
                </a:moveTo>
                <a:lnTo>
                  <a:pt x="8541900" y="0"/>
                </a:lnTo>
                <a:lnTo>
                  <a:pt x="8541900" y="8666340"/>
                </a:lnTo>
                <a:lnTo>
                  <a:pt x="0" y="8666340"/>
                </a:lnTo>
                <a:lnTo>
                  <a:pt x="0" y="0"/>
                </a:lnTo>
                <a:close/>
              </a:path>
            </a:pathLst>
          </a:custGeom>
          <a:blipFill>
            <a:blip r:embed="rId2">
              <a:alphaModFix amt="14000"/>
              <a:extLst>
                <a:ext uri="{96DAC541-7B7A-43D3-8B79-37D633B846F1}">
                  <asvg:svgBlip xmlns="" xmlns:asvg="http://schemas.microsoft.com/office/drawing/2016/SVG/main" r:embed="rId3"/>
                </a:ext>
              </a:extLst>
            </a:blip>
            <a:stretch>
              <a:fillRect/>
            </a:stretch>
          </a:blipFill>
        </p:spPr>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sp>
        <p:nvSpPr>
          <p:cNvPr id="18" name="Freeform 18"/>
          <p:cNvSpPr/>
          <p:nvPr/>
        </p:nvSpPr>
        <p:spPr>
          <a:xfrm rot="5400000">
            <a:off x="9683880" y="1373750"/>
            <a:ext cx="8541900" cy="8666340"/>
          </a:xfrm>
          <a:custGeom>
            <a:avLst/>
            <a:gdLst/>
            <a:ahLst/>
            <a:cxnLst/>
            <a:rect l="l" t="t" r="r" b="b"/>
            <a:pathLst>
              <a:path w="8541900" h="8666340">
                <a:moveTo>
                  <a:pt x="0" y="0"/>
                </a:moveTo>
                <a:lnTo>
                  <a:pt x="8541900" y="0"/>
                </a:lnTo>
                <a:lnTo>
                  <a:pt x="8541900" y="8666340"/>
                </a:lnTo>
                <a:lnTo>
                  <a:pt x="0" y="8666340"/>
                </a:lnTo>
                <a:lnTo>
                  <a:pt x="0" y="0"/>
                </a:lnTo>
                <a:close/>
              </a:path>
            </a:pathLst>
          </a:custGeom>
          <a:blipFill>
            <a:blip r:embed="rId2">
              <a:alphaModFix amt="14000"/>
              <a:extLst>
                <a:ext uri="{96DAC541-7B7A-43D3-8B79-37D633B846F1}">
                  <asvg:svgBlip xmlns="" xmlns:asvg="http://schemas.microsoft.com/office/drawing/2016/SVG/main" r:embed="rId3"/>
                </a:ext>
              </a:extLst>
            </a:blip>
            <a:stretch>
              <a:fillRect/>
            </a:stretch>
          </a:blipFill>
        </p:spPr>
      </p:sp>
      <p:sp>
        <p:nvSpPr>
          <p:cNvPr id="2" name="Freeform 2"/>
          <p:cNvSpPr/>
          <p:nvPr/>
        </p:nvSpPr>
        <p:spPr>
          <a:xfrm>
            <a:off x="11873260" y="-4456033"/>
            <a:ext cx="6414740" cy="6631780"/>
          </a:xfrm>
          <a:custGeom>
            <a:avLst/>
            <a:gdLst/>
            <a:ahLst/>
            <a:cxnLst/>
            <a:rect l="l" t="t" r="r" b="b"/>
            <a:pathLst>
              <a:path w="6414740" h="6631780">
                <a:moveTo>
                  <a:pt x="0" y="0"/>
                </a:moveTo>
                <a:lnTo>
                  <a:pt x="6414740" y="0"/>
                </a:lnTo>
                <a:lnTo>
                  <a:pt x="6414740" y="6631780"/>
                </a:lnTo>
                <a:lnTo>
                  <a:pt x="0" y="6631780"/>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sp>
      <p:sp>
        <p:nvSpPr>
          <p:cNvPr id="3" name="Freeform 3"/>
          <p:cNvSpPr/>
          <p:nvPr/>
        </p:nvSpPr>
        <p:spPr>
          <a:xfrm>
            <a:off x="6081775" y="3031900"/>
            <a:ext cx="11256142" cy="2316880"/>
          </a:xfrm>
          <a:custGeom>
            <a:avLst/>
            <a:gdLst/>
            <a:ahLst/>
            <a:cxnLst/>
            <a:rect l="l" t="t" r="r" b="b"/>
            <a:pathLst>
              <a:path w="11256142" h="2316880">
                <a:moveTo>
                  <a:pt x="0" y="0"/>
                </a:moveTo>
                <a:lnTo>
                  <a:pt x="11256142" y="0"/>
                </a:lnTo>
                <a:lnTo>
                  <a:pt x="11256142" y="2316880"/>
                </a:lnTo>
                <a:lnTo>
                  <a:pt x="0" y="2316880"/>
                </a:lnTo>
                <a:lnTo>
                  <a:pt x="0" y="0"/>
                </a:lnTo>
                <a:close/>
              </a:path>
            </a:pathLst>
          </a:custGeom>
          <a:blipFill>
            <a:blip r:embed="rId6"/>
            <a:stretch>
              <a:fillRect l="-136" r="-136" b="-94255"/>
            </a:stretch>
          </a:blipFill>
        </p:spPr>
      </p:sp>
      <p:sp>
        <p:nvSpPr>
          <p:cNvPr id="4" name="Freeform 4"/>
          <p:cNvSpPr/>
          <p:nvPr/>
        </p:nvSpPr>
        <p:spPr>
          <a:xfrm>
            <a:off x="6081775" y="5527850"/>
            <a:ext cx="11301259" cy="4076238"/>
          </a:xfrm>
          <a:custGeom>
            <a:avLst/>
            <a:gdLst/>
            <a:ahLst/>
            <a:cxnLst/>
            <a:rect l="l" t="t" r="r" b="b"/>
            <a:pathLst>
              <a:path w="11301259" h="4076238">
                <a:moveTo>
                  <a:pt x="0" y="0"/>
                </a:moveTo>
                <a:lnTo>
                  <a:pt x="11301259" y="0"/>
                </a:lnTo>
                <a:lnTo>
                  <a:pt x="11301259" y="4076238"/>
                </a:lnTo>
                <a:lnTo>
                  <a:pt x="0" y="4076238"/>
                </a:lnTo>
                <a:lnTo>
                  <a:pt x="0" y="0"/>
                </a:lnTo>
                <a:close/>
              </a:path>
            </a:pathLst>
          </a:custGeom>
          <a:blipFill>
            <a:blip r:embed="rId7"/>
            <a:stretch>
              <a:fillRect b="-16790"/>
            </a:stretch>
          </a:blipFill>
        </p:spPr>
      </p:sp>
      <p:sp>
        <p:nvSpPr>
          <p:cNvPr id="5" name="Freeform 5"/>
          <p:cNvSpPr/>
          <p:nvPr/>
        </p:nvSpPr>
        <p:spPr>
          <a:xfrm>
            <a:off x="528576" y="5388342"/>
            <a:ext cx="2937483" cy="1098530"/>
          </a:xfrm>
          <a:custGeom>
            <a:avLst/>
            <a:gdLst/>
            <a:ahLst/>
            <a:cxnLst/>
            <a:rect l="l" t="t" r="r" b="b"/>
            <a:pathLst>
              <a:path w="2937483" h="1098530">
                <a:moveTo>
                  <a:pt x="0" y="0"/>
                </a:moveTo>
                <a:lnTo>
                  <a:pt x="2937484" y="0"/>
                </a:lnTo>
                <a:lnTo>
                  <a:pt x="2937484" y="1098530"/>
                </a:lnTo>
                <a:lnTo>
                  <a:pt x="0" y="1098530"/>
                </a:lnTo>
                <a:lnTo>
                  <a:pt x="0" y="0"/>
                </a:lnTo>
                <a:close/>
              </a:path>
            </a:pathLst>
          </a:custGeom>
          <a:blipFill>
            <a:blip r:embed="rId6"/>
            <a:stretch>
              <a:fillRect l="-325407" t="-302356" r="-337472" b="-411074"/>
            </a:stretch>
          </a:blipFill>
        </p:spPr>
      </p:sp>
      <p:sp>
        <p:nvSpPr>
          <p:cNvPr id="6" name="Freeform 6"/>
          <p:cNvSpPr/>
          <p:nvPr/>
        </p:nvSpPr>
        <p:spPr>
          <a:xfrm>
            <a:off x="734089" y="7845726"/>
            <a:ext cx="2785794" cy="1223609"/>
          </a:xfrm>
          <a:custGeom>
            <a:avLst/>
            <a:gdLst/>
            <a:ahLst/>
            <a:cxnLst/>
            <a:rect l="l" t="t" r="r" b="b"/>
            <a:pathLst>
              <a:path w="2785794" h="1223609">
                <a:moveTo>
                  <a:pt x="0" y="0"/>
                </a:moveTo>
                <a:lnTo>
                  <a:pt x="2785795" y="0"/>
                </a:lnTo>
                <a:lnTo>
                  <a:pt x="2785795" y="1223609"/>
                </a:lnTo>
                <a:lnTo>
                  <a:pt x="0" y="1223609"/>
                </a:lnTo>
                <a:lnTo>
                  <a:pt x="0" y="0"/>
                </a:lnTo>
                <a:close/>
              </a:path>
            </a:pathLst>
          </a:custGeom>
          <a:blipFill>
            <a:blip r:embed="rId8"/>
            <a:stretch>
              <a:fillRect t="-622" b="-11586"/>
            </a:stretch>
          </a:blipFill>
        </p:spPr>
      </p:sp>
      <p:grpSp>
        <p:nvGrpSpPr>
          <p:cNvPr id="7" name="Group 7"/>
          <p:cNvGrpSpPr/>
          <p:nvPr/>
        </p:nvGrpSpPr>
        <p:grpSpPr>
          <a:xfrm>
            <a:off x="286385" y="167419"/>
            <a:ext cx="10229190" cy="3361072"/>
            <a:chOff x="-879700" y="-876228"/>
            <a:chExt cx="13638920" cy="4481429"/>
          </a:xfrm>
        </p:grpSpPr>
        <p:sp>
          <p:nvSpPr>
            <p:cNvPr id="8" name="TextBox 8"/>
            <p:cNvSpPr txBox="1"/>
            <p:nvPr/>
          </p:nvSpPr>
          <p:spPr>
            <a:xfrm>
              <a:off x="-879700" y="-876228"/>
              <a:ext cx="12759220" cy="3611245"/>
            </a:xfrm>
            <a:prstGeom prst="rect">
              <a:avLst/>
            </a:prstGeom>
          </p:spPr>
          <p:txBody>
            <a:bodyPr lIns="0" tIns="0" rIns="0" bIns="0" rtlCol="0" anchor="t">
              <a:spAutoFit/>
            </a:bodyPr>
            <a:lstStyle/>
            <a:p>
              <a:r>
                <a:rPr lang="en-US" sz="8800" b="1" dirty="0" err="1">
                  <a:solidFill>
                    <a:srgbClr val="F7B4A7"/>
                  </a:solidFill>
                  <a:latin typeface="Arial Bold" panose="020B0802020202020204"/>
                  <a:ea typeface="Arial Bold" panose="020B0802020202020204"/>
                  <a:cs typeface="Arial Bold" panose="020B0802020202020204"/>
                  <a:sym typeface="Arial Bold" panose="020B0802020202020204"/>
                </a:rPr>
                <a:t>Xây</a:t>
              </a:r>
              <a:r>
                <a:rPr lang="en-US" sz="8800" b="1" dirty="0">
                  <a:solidFill>
                    <a:srgbClr val="F7B4A7"/>
                  </a:solidFill>
                  <a:latin typeface="Arial Bold" panose="020B0802020202020204"/>
                  <a:ea typeface="Arial Bold" panose="020B0802020202020204"/>
                  <a:cs typeface="Arial Bold" panose="020B0802020202020204"/>
                  <a:sym typeface="Arial Bold" panose="020B0802020202020204"/>
                </a:rPr>
                <a:t> </a:t>
              </a:r>
              <a:r>
                <a:rPr lang="en-US" sz="8800" b="1" dirty="0" err="1">
                  <a:solidFill>
                    <a:srgbClr val="F7B4A7"/>
                  </a:solidFill>
                  <a:latin typeface="Arial Bold" panose="020B0802020202020204"/>
                  <a:ea typeface="Arial Bold" panose="020B0802020202020204"/>
                  <a:cs typeface="Arial Bold" panose="020B0802020202020204"/>
                  <a:sym typeface="Arial Bold" panose="020B0802020202020204"/>
                </a:rPr>
                <a:t>dựng</a:t>
              </a:r>
              <a:r>
                <a:rPr lang="en-US" sz="8800" b="1" dirty="0">
                  <a:solidFill>
                    <a:srgbClr val="F7B4A7"/>
                  </a:solidFill>
                  <a:latin typeface="Arial Bold" panose="020B0802020202020204"/>
                  <a:ea typeface="Arial Bold" panose="020B0802020202020204"/>
                  <a:cs typeface="Arial Bold" panose="020B0802020202020204"/>
                  <a:sym typeface="Arial Bold" panose="020B0802020202020204"/>
                </a:rPr>
                <a:t> </a:t>
              </a:r>
              <a:r>
                <a:rPr lang="en-US" sz="8800" b="1" dirty="0" err="1">
                  <a:solidFill>
                    <a:srgbClr val="F7B4A7"/>
                  </a:solidFill>
                  <a:latin typeface="Arial Bold" panose="020B0802020202020204"/>
                  <a:ea typeface="Arial Bold" panose="020B0802020202020204"/>
                  <a:cs typeface="Arial Bold" panose="020B0802020202020204"/>
                  <a:sym typeface="Arial Bold" panose="020B0802020202020204"/>
                </a:rPr>
                <a:t>trang</a:t>
              </a:r>
              <a:r>
                <a:rPr lang="en-US" sz="8800" b="1" dirty="0">
                  <a:solidFill>
                    <a:srgbClr val="F7B4A7"/>
                  </a:solidFill>
                  <a:latin typeface="Arial Bold" panose="020B0802020202020204"/>
                  <a:ea typeface="Arial Bold" panose="020B0802020202020204"/>
                  <a:cs typeface="Arial Bold" panose="020B0802020202020204"/>
                  <a:sym typeface="Arial Bold" panose="020B0802020202020204"/>
                </a:rPr>
                <a:t> </a:t>
              </a:r>
              <a:r>
                <a:rPr lang="en-US" sz="8800" b="1" dirty="0" err="1">
                  <a:solidFill>
                    <a:srgbClr val="F7B4A7"/>
                  </a:solidFill>
                  <a:latin typeface="Arial Bold" panose="020B0802020202020204"/>
                  <a:ea typeface="Arial Bold" panose="020B0802020202020204"/>
                  <a:cs typeface="Arial Bold" panose="020B0802020202020204"/>
                  <a:sym typeface="Arial Bold" panose="020B0802020202020204"/>
                </a:rPr>
                <a:t>Thông</a:t>
              </a:r>
              <a:r>
                <a:rPr lang="en-US" sz="8800" b="1" dirty="0">
                  <a:solidFill>
                    <a:srgbClr val="F7B4A7"/>
                  </a:solidFill>
                  <a:latin typeface="Arial Bold" panose="020B0802020202020204"/>
                  <a:ea typeface="Arial Bold" panose="020B0802020202020204"/>
                  <a:cs typeface="Arial Bold" panose="020B0802020202020204"/>
                  <a:sym typeface="Arial Bold" panose="020B0802020202020204"/>
                </a:rPr>
                <a:t> tin </a:t>
              </a:r>
              <a:r>
                <a:rPr lang="en-US" sz="8800" b="1" dirty="0" err="1">
                  <a:solidFill>
                    <a:srgbClr val="F7B4A7"/>
                  </a:solidFill>
                  <a:latin typeface="Arial Bold" panose="020B0802020202020204"/>
                  <a:ea typeface="Arial Bold" panose="020B0802020202020204"/>
                  <a:cs typeface="Arial Bold" panose="020B0802020202020204"/>
                  <a:sym typeface="Arial Bold" panose="020B0802020202020204"/>
                </a:rPr>
                <a:t>lớp</a:t>
              </a:r>
              <a:r>
                <a:rPr lang="en-US" sz="8800" b="1" dirty="0">
                  <a:solidFill>
                    <a:srgbClr val="F7B4A7"/>
                  </a:solidFill>
                  <a:latin typeface="Arial Bold" panose="020B0802020202020204"/>
                  <a:ea typeface="Arial Bold" panose="020B0802020202020204"/>
                  <a:cs typeface="Arial Bold" panose="020B0802020202020204"/>
                  <a:sym typeface="Arial Bold" panose="020B0802020202020204"/>
                </a:rPr>
                <a:t> </a:t>
              </a:r>
              <a:r>
                <a:rPr lang="en-US" sz="8800" b="1" dirty="0" err="1">
                  <a:solidFill>
                    <a:srgbClr val="F7B4A7"/>
                  </a:solidFill>
                  <a:latin typeface="Arial Bold" panose="020B0802020202020204"/>
                  <a:ea typeface="Arial Bold" panose="020B0802020202020204"/>
                  <a:cs typeface="Arial Bold" panose="020B0802020202020204"/>
                  <a:sym typeface="Arial Bold" panose="020B0802020202020204"/>
                </a:rPr>
                <a:t>học</a:t>
              </a:r>
              <a:endParaRPr lang="en-US" sz="8800" b="1" dirty="0">
                <a:solidFill>
                  <a:srgbClr val="F7B4A7"/>
                </a:solidFill>
                <a:latin typeface="Arial Bold" panose="020B0802020202020204"/>
                <a:ea typeface="Arial Bold" panose="020B0802020202020204"/>
                <a:cs typeface="Arial Bold" panose="020B0802020202020204"/>
                <a:sym typeface="Arial Bold" panose="020B0802020202020204"/>
              </a:endParaRPr>
            </a:p>
          </p:txBody>
        </p:sp>
        <p:sp>
          <p:nvSpPr>
            <p:cNvPr id="9" name="TextBox 9"/>
            <p:cNvSpPr txBox="1"/>
            <p:nvPr/>
          </p:nvSpPr>
          <p:spPr>
            <a:xfrm>
              <a:off x="0" y="2956612"/>
              <a:ext cx="12759220" cy="648589"/>
            </a:xfrm>
            <a:prstGeom prst="rect">
              <a:avLst/>
            </a:prstGeom>
          </p:spPr>
          <p:txBody>
            <a:bodyPr lIns="0" tIns="0" rIns="0" bIns="0" rtlCol="0" anchor="t">
              <a:spAutoFit/>
            </a:bodyPr>
            <a:lstStyle/>
            <a:p>
              <a:pPr algn="l">
                <a:lnSpc>
                  <a:spcPts val="4055"/>
                </a:lnSpc>
              </a:pPr>
              <a:endParaRPr/>
            </a:p>
          </p:txBody>
        </p:sp>
      </p:grpSp>
      <p:sp>
        <p:nvSpPr>
          <p:cNvPr id="10" name="TextBox 10"/>
          <p:cNvSpPr txBox="1"/>
          <p:nvPr/>
        </p:nvSpPr>
        <p:spPr>
          <a:xfrm>
            <a:off x="528576" y="3661433"/>
            <a:ext cx="4310914" cy="537381"/>
          </a:xfrm>
          <a:prstGeom prst="rect">
            <a:avLst/>
          </a:prstGeom>
        </p:spPr>
        <p:txBody>
          <a:bodyPr lIns="0" tIns="0" rIns="0" bIns="0" rtlCol="0" anchor="t">
            <a:spAutoFit/>
          </a:bodyPr>
          <a:lstStyle/>
          <a:p>
            <a:pPr algn="l">
              <a:lnSpc>
                <a:spcPts val="3920"/>
              </a:lnSpc>
            </a:pPr>
            <a:r>
              <a:rPr lang="en-US" sz="2800" b="1">
                <a:solidFill>
                  <a:srgbClr val="000000"/>
                </a:solidFill>
                <a:latin typeface="Arial Bold" panose="020B0802020202020204"/>
                <a:ea typeface="Arial Bold" panose="020B0802020202020204"/>
                <a:cs typeface="Arial Bold" panose="020B0802020202020204"/>
                <a:sym typeface="Arial Bold" panose="020B0802020202020204"/>
              </a:rPr>
              <a:t>Chức năng sửa lớp  </a:t>
            </a:r>
          </a:p>
        </p:txBody>
      </p:sp>
      <p:sp>
        <p:nvSpPr>
          <p:cNvPr id="12" name="TextBox 12"/>
          <p:cNvSpPr txBox="1"/>
          <p:nvPr/>
        </p:nvSpPr>
        <p:spPr>
          <a:xfrm>
            <a:off x="248285" y="4508500"/>
            <a:ext cx="3769360" cy="430530"/>
          </a:xfrm>
          <a:prstGeom prst="rect">
            <a:avLst/>
          </a:prstGeom>
        </p:spPr>
        <p:txBody>
          <a:bodyPr wrap="square" lIns="0" tIns="0" rIns="0" bIns="0" rtlCol="0" anchor="t">
            <a:spAutoFit/>
          </a:bodyPr>
          <a:lstStyle/>
          <a:p>
            <a:pPr marL="518160" lvl="1" indent="-259080" algn="ctr">
              <a:lnSpc>
                <a:spcPts val="3360"/>
              </a:lnSpc>
              <a:spcBef>
                <a:spcPct val="0"/>
              </a:spcBef>
              <a:buAutoNum type="arabicPeriod"/>
            </a:pPr>
            <a:r>
              <a:rPr lang="en-US" sz="2400">
                <a:solidFill>
                  <a:srgbClr val="000000"/>
                </a:solidFill>
                <a:latin typeface="Arial" panose="020B0604020202020204"/>
                <a:ea typeface="Arial" panose="020B0604020202020204"/>
                <a:cs typeface="Arial" panose="020B0604020202020204"/>
                <a:sym typeface="Arial" panose="020B0604020202020204"/>
              </a:rPr>
              <a:t> Nhập mã lớp cần sửa</a:t>
            </a:r>
          </a:p>
        </p:txBody>
      </p:sp>
      <p:sp>
        <p:nvSpPr>
          <p:cNvPr id="13" name="TextBox 13"/>
          <p:cNvSpPr txBox="1"/>
          <p:nvPr/>
        </p:nvSpPr>
        <p:spPr>
          <a:xfrm>
            <a:off x="532130" y="6819265"/>
            <a:ext cx="3651885" cy="430530"/>
          </a:xfrm>
          <a:prstGeom prst="rect">
            <a:avLst/>
          </a:prstGeom>
        </p:spPr>
        <p:txBody>
          <a:bodyPr wrap="square" lIns="0" tIns="0" rIns="0" bIns="0" rtlCol="0" anchor="t">
            <a:spAutoFit/>
          </a:bodyPr>
          <a:lstStyle/>
          <a:p>
            <a:pPr algn="ctr">
              <a:lnSpc>
                <a:spcPts val="3360"/>
              </a:lnSpc>
              <a:spcBef>
                <a:spcPct val="0"/>
              </a:spcBef>
            </a:pPr>
            <a:r>
              <a:rPr lang="en-US" sz="2400">
                <a:solidFill>
                  <a:srgbClr val="000000"/>
                </a:solidFill>
                <a:latin typeface="Arial" panose="020B0604020202020204"/>
                <a:ea typeface="Arial" panose="020B0604020202020204"/>
                <a:cs typeface="Arial" panose="020B0604020202020204"/>
                <a:sym typeface="Arial" panose="020B0604020202020204"/>
              </a:rPr>
              <a:t>2. Nhập tên lớp cần sửa</a:t>
            </a:r>
          </a:p>
        </p:txBody>
      </p:sp>
      <p:sp>
        <p:nvSpPr>
          <p:cNvPr id="14" name="AutoShape 14"/>
          <p:cNvSpPr/>
          <p:nvPr/>
        </p:nvSpPr>
        <p:spPr>
          <a:xfrm flipH="1">
            <a:off x="1997318" y="4961579"/>
            <a:ext cx="15106" cy="426763"/>
          </a:xfrm>
          <a:prstGeom prst="line">
            <a:avLst/>
          </a:prstGeom>
          <a:ln w="38100" cap="flat">
            <a:solidFill>
              <a:srgbClr val="000000"/>
            </a:solidFill>
            <a:prstDash val="solid"/>
            <a:headEnd type="none" w="sm" len="sm"/>
            <a:tailEnd type="arrow" w="med" len="sm"/>
          </a:ln>
        </p:spPr>
      </p:sp>
      <p:sp>
        <p:nvSpPr>
          <p:cNvPr id="15" name="AutoShape 15"/>
          <p:cNvSpPr/>
          <p:nvPr/>
        </p:nvSpPr>
        <p:spPr>
          <a:xfrm flipH="1">
            <a:off x="1963174" y="6486198"/>
            <a:ext cx="15106" cy="426763"/>
          </a:xfrm>
          <a:prstGeom prst="line">
            <a:avLst/>
          </a:prstGeom>
          <a:ln w="38100" cap="flat">
            <a:solidFill>
              <a:srgbClr val="000000"/>
            </a:solidFill>
            <a:prstDash val="solid"/>
            <a:headEnd type="none" w="sm" len="sm"/>
            <a:tailEnd type="arrow" w="med" len="sm"/>
          </a:ln>
        </p:spPr>
      </p:sp>
      <p:sp>
        <p:nvSpPr>
          <p:cNvPr id="17" name="Freeform 17"/>
          <p:cNvSpPr/>
          <p:nvPr/>
        </p:nvSpPr>
        <p:spPr>
          <a:xfrm rot="5400000">
            <a:off x="3685888" y="2980196"/>
            <a:ext cx="7098228" cy="7201636"/>
          </a:xfrm>
          <a:custGeom>
            <a:avLst/>
            <a:gdLst/>
            <a:ahLst/>
            <a:cxnLst/>
            <a:rect l="l" t="t" r="r" b="b"/>
            <a:pathLst>
              <a:path w="7098228" h="7201636">
                <a:moveTo>
                  <a:pt x="0" y="0"/>
                </a:moveTo>
                <a:lnTo>
                  <a:pt x="7098228" y="0"/>
                </a:lnTo>
                <a:lnTo>
                  <a:pt x="7098228" y="7201636"/>
                </a:lnTo>
                <a:lnTo>
                  <a:pt x="0" y="7201636"/>
                </a:lnTo>
                <a:lnTo>
                  <a:pt x="0" y="0"/>
                </a:lnTo>
                <a:close/>
              </a:path>
            </a:pathLst>
          </a:custGeom>
          <a:blipFill>
            <a:blip r:embed="rId2">
              <a:alphaModFix amt="14000"/>
              <a:extLst>
                <a:ext uri="{96DAC541-7B7A-43D3-8B79-37D633B846F1}">
                  <asvg:svgBlip xmlns="" xmlns:asvg="http://schemas.microsoft.com/office/drawing/2016/SVG/main" r:embed="rId3"/>
                </a:ext>
              </a:extLst>
            </a:blip>
            <a:stretch>
              <a:fillRect/>
            </a:stretch>
          </a:blipFill>
        </p:spPr>
      </p:sp>
      <p:sp>
        <p:nvSpPr>
          <p:cNvPr id="16" name="AutoShape 16"/>
          <p:cNvSpPr/>
          <p:nvPr/>
        </p:nvSpPr>
        <p:spPr>
          <a:xfrm flipH="1">
            <a:off x="2126987" y="7272869"/>
            <a:ext cx="32956" cy="572857"/>
          </a:xfrm>
          <a:prstGeom prst="line">
            <a:avLst/>
          </a:prstGeom>
          <a:ln w="38100" cap="flat">
            <a:solidFill>
              <a:srgbClr val="000000"/>
            </a:solidFill>
            <a:prstDash val="solid"/>
            <a:headEnd type="none" w="sm" len="sm"/>
            <a:tailEnd type="arrow" w="med" len="sm"/>
          </a:ln>
        </p:spPr>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sp>
        <p:nvSpPr>
          <p:cNvPr id="2" name="Freeform 2"/>
          <p:cNvSpPr/>
          <p:nvPr/>
        </p:nvSpPr>
        <p:spPr>
          <a:xfrm>
            <a:off x="12423823" y="-4604593"/>
            <a:ext cx="6414740" cy="6631780"/>
          </a:xfrm>
          <a:custGeom>
            <a:avLst/>
            <a:gdLst/>
            <a:ahLst/>
            <a:cxnLst/>
            <a:rect l="l" t="t" r="r" b="b"/>
            <a:pathLst>
              <a:path w="6414740" h="6631780">
                <a:moveTo>
                  <a:pt x="0" y="0"/>
                </a:moveTo>
                <a:lnTo>
                  <a:pt x="6414740" y="0"/>
                </a:lnTo>
                <a:lnTo>
                  <a:pt x="6414740" y="6631780"/>
                </a:lnTo>
                <a:lnTo>
                  <a:pt x="0" y="6631780"/>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3" name="Freeform 3"/>
          <p:cNvSpPr/>
          <p:nvPr/>
        </p:nvSpPr>
        <p:spPr>
          <a:xfrm>
            <a:off x="1707273" y="5519978"/>
            <a:ext cx="13482064" cy="3582108"/>
          </a:xfrm>
          <a:custGeom>
            <a:avLst/>
            <a:gdLst/>
            <a:ahLst/>
            <a:cxnLst/>
            <a:rect l="l" t="t" r="r" b="b"/>
            <a:pathLst>
              <a:path w="13482064" h="3582108">
                <a:moveTo>
                  <a:pt x="0" y="0"/>
                </a:moveTo>
                <a:lnTo>
                  <a:pt x="13482064" y="0"/>
                </a:lnTo>
                <a:lnTo>
                  <a:pt x="13482064" y="3582108"/>
                </a:lnTo>
                <a:lnTo>
                  <a:pt x="0" y="3582108"/>
                </a:lnTo>
                <a:lnTo>
                  <a:pt x="0" y="0"/>
                </a:lnTo>
                <a:close/>
              </a:path>
            </a:pathLst>
          </a:custGeom>
          <a:blipFill>
            <a:blip r:embed="rId4"/>
            <a:stretch>
              <a:fillRect b="-34082"/>
            </a:stretch>
          </a:blipFill>
        </p:spPr>
      </p:sp>
      <p:sp>
        <p:nvSpPr>
          <p:cNvPr id="4" name="Freeform 4"/>
          <p:cNvSpPr/>
          <p:nvPr/>
        </p:nvSpPr>
        <p:spPr>
          <a:xfrm>
            <a:off x="2322981" y="3984950"/>
            <a:ext cx="1183397" cy="819275"/>
          </a:xfrm>
          <a:custGeom>
            <a:avLst/>
            <a:gdLst/>
            <a:ahLst/>
            <a:cxnLst/>
            <a:rect l="l" t="t" r="r" b="b"/>
            <a:pathLst>
              <a:path w="1183397" h="819275">
                <a:moveTo>
                  <a:pt x="0" y="0"/>
                </a:moveTo>
                <a:lnTo>
                  <a:pt x="1183397" y="0"/>
                </a:lnTo>
                <a:lnTo>
                  <a:pt x="1183397" y="819274"/>
                </a:lnTo>
                <a:lnTo>
                  <a:pt x="0" y="819274"/>
                </a:lnTo>
                <a:lnTo>
                  <a:pt x="0" y="0"/>
                </a:lnTo>
                <a:close/>
              </a:path>
            </a:pathLst>
          </a:custGeom>
          <a:blipFill>
            <a:blip r:embed="rId5"/>
            <a:stretch>
              <a:fillRect/>
            </a:stretch>
          </a:blipFill>
        </p:spPr>
      </p:sp>
      <p:sp>
        <p:nvSpPr>
          <p:cNvPr id="5" name="AutoShape 5"/>
          <p:cNvSpPr/>
          <p:nvPr/>
        </p:nvSpPr>
        <p:spPr>
          <a:xfrm>
            <a:off x="3506378" y="4394587"/>
            <a:ext cx="1326709" cy="0"/>
          </a:xfrm>
          <a:prstGeom prst="line">
            <a:avLst/>
          </a:prstGeom>
          <a:ln w="38100" cap="flat">
            <a:solidFill>
              <a:srgbClr val="000000"/>
            </a:solidFill>
            <a:prstDash val="solid"/>
            <a:headEnd type="none" w="sm" len="sm"/>
            <a:tailEnd type="arrow" w="med" len="sm"/>
          </a:ln>
        </p:spPr>
      </p:sp>
      <p:sp>
        <p:nvSpPr>
          <p:cNvPr id="6" name="AutoShape 6"/>
          <p:cNvSpPr/>
          <p:nvPr/>
        </p:nvSpPr>
        <p:spPr>
          <a:xfrm>
            <a:off x="8669215" y="4394587"/>
            <a:ext cx="1599152" cy="0"/>
          </a:xfrm>
          <a:prstGeom prst="line">
            <a:avLst/>
          </a:prstGeom>
          <a:ln w="38100" cap="flat">
            <a:solidFill>
              <a:srgbClr val="000000"/>
            </a:solidFill>
            <a:prstDash val="solid"/>
            <a:headEnd type="none" w="sm" len="sm"/>
            <a:tailEnd type="arrow" w="med" len="sm"/>
          </a:ln>
        </p:spPr>
      </p:sp>
      <p:sp>
        <p:nvSpPr>
          <p:cNvPr id="7" name="Freeform 7"/>
          <p:cNvSpPr/>
          <p:nvPr/>
        </p:nvSpPr>
        <p:spPr>
          <a:xfrm>
            <a:off x="12423823" y="3749930"/>
            <a:ext cx="1058973" cy="638718"/>
          </a:xfrm>
          <a:custGeom>
            <a:avLst/>
            <a:gdLst/>
            <a:ahLst/>
            <a:cxnLst/>
            <a:rect l="l" t="t" r="r" b="b"/>
            <a:pathLst>
              <a:path w="1058973" h="638718">
                <a:moveTo>
                  <a:pt x="0" y="0"/>
                </a:moveTo>
                <a:lnTo>
                  <a:pt x="1058974" y="0"/>
                </a:lnTo>
                <a:lnTo>
                  <a:pt x="1058974" y="638718"/>
                </a:lnTo>
                <a:lnTo>
                  <a:pt x="0" y="638718"/>
                </a:lnTo>
                <a:lnTo>
                  <a:pt x="0" y="0"/>
                </a:lnTo>
                <a:close/>
              </a:path>
            </a:pathLst>
          </a:custGeom>
          <a:blipFill>
            <a:blip r:embed="rId6"/>
            <a:stretch>
              <a:fillRect t="-7014"/>
            </a:stretch>
          </a:blipFill>
        </p:spPr>
      </p:sp>
      <p:grpSp>
        <p:nvGrpSpPr>
          <p:cNvPr id="8" name="Group 8"/>
          <p:cNvGrpSpPr/>
          <p:nvPr/>
        </p:nvGrpSpPr>
        <p:grpSpPr>
          <a:xfrm>
            <a:off x="914400" y="262039"/>
            <a:ext cx="9816430" cy="2708434"/>
            <a:chOff x="-329353" y="38100"/>
            <a:chExt cx="13088573" cy="3611245"/>
          </a:xfrm>
        </p:grpSpPr>
        <p:sp>
          <p:nvSpPr>
            <p:cNvPr id="9" name="TextBox 9"/>
            <p:cNvSpPr txBox="1"/>
            <p:nvPr/>
          </p:nvSpPr>
          <p:spPr>
            <a:xfrm>
              <a:off x="-329353" y="38100"/>
              <a:ext cx="12759220" cy="3611245"/>
            </a:xfrm>
            <a:prstGeom prst="rect">
              <a:avLst/>
            </a:prstGeom>
          </p:spPr>
          <p:txBody>
            <a:bodyPr lIns="0" tIns="0" rIns="0" bIns="0" rtlCol="0" anchor="t">
              <a:spAutoFit/>
            </a:bodyPr>
            <a:lstStyle/>
            <a:p>
              <a:r>
                <a:rPr lang="en-US" sz="8800" b="1" dirty="0" err="1">
                  <a:solidFill>
                    <a:srgbClr val="F7B4A7"/>
                  </a:solidFill>
                  <a:latin typeface="Arial Bold" panose="020B0802020202020204"/>
                  <a:ea typeface="Arial Bold" panose="020B0802020202020204"/>
                  <a:cs typeface="Arial Bold" panose="020B0802020202020204"/>
                  <a:sym typeface="Arial Bold" panose="020B0802020202020204"/>
                </a:rPr>
                <a:t>Xây</a:t>
              </a:r>
              <a:r>
                <a:rPr lang="en-US" sz="8800" b="1" dirty="0">
                  <a:solidFill>
                    <a:srgbClr val="F7B4A7"/>
                  </a:solidFill>
                  <a:latin typeface="Arial Bold" panose="020B0802020202020204"/>
                  <a:ea typeface="Arial Bold" panose="020B0802020202020204"/>
                  <a:cs typeface="Arial Bold" panose="020B0802020202020204"/>
                  <a:sym typeface="Arial Bold" panose="020B0802020202020204"/>
                </a:rPr>
                <a:t> </a:t>
              </a:r>
              <a:r>
                <a:rPr lang="en-US" sz="8800" b="1" dirty="0" err="1">
                  <a:solidFill>
                    <a:srgbClr val="F7B4A7"/>
                  </a:solidFill>
                  <a:latin typeface="Arial Bold" panose="020B0802020202020204"/>
                  <a:ea typeface="Arial Bold" panose="020B0802020202020204"/>
                  <a:cs typeface="Arial Bold" panose="020B0802020202020204"/>
                  <a:sym typeface="Arial Bold" panose="020B0802020202020204"/>
                </a:rPr>
                <a:t>dựng</a:t>
              </a:r>
              <a:r>
                <a:rPr lang="en-US" sz="8800" b="1" dirty="0">
                  <a:solidFill>
                    <a:srgbClr val="F7B4A7"/>
                  </a:solidFill>
                  <a:latin typeface="Arial Bold" panose="020B0802020202020204"/>
                  <a:ea typeface="Arial Bold" panose="020B0802020202020204"/>
                  <a:cs typeface="Arial Bold" panose="020B0802020202020204"/>
                  <a:sym typeface="Arial Bold" panose="020B0802020202020204"/>
                </a:rPr>
                <a:t> </a:t>
              </a:r>
              <a:r>
                <a:rPr lang="en-US" sz="8800" b="1" dirty="0" err="1">
                  <a:solidFill>
                    <a:srgbClr val="F7B4A7"/>
                  </a:solidFill>
                  <a:latin typeface="Arial Bold" panose="020B0802020202020204"/>
                  <a:ea typeface="Arial Bold" panose="020B0802020202020204"/>
                  <a:cs typeface="Arial Bold" panose="020B0802020202020204"/>
                  <a:sym typeface="Arial Bold" panose="020B0802020202020204"/>
                </a:rPr>
                <a:t>trang</a:t>
              </a:r>
              <a:r>
                <a:rPr lang="en-US" sz="8800" b="1" dirty="0">
                  <a:solidFill>
                    <a:srgbClr val="F7B4A7"/>
                  </a:solidFill>
                  <a:latin typeface="Arial Bold" panose="020B0802020202020204"/>
                  <a:ea typeface="Arial Bold" panose="020B0802020202020204"/>
                  <a:cs typeface="Arial Bold" panose="020B0802020202020204"/>
                  <a:sym typeface="Arial Bold" panose="020B0802020202020204"/>
                </a:rPr>
                <a:t> </a:t>
              </a:r>
              <a:r>
                <a:rPr lang="en-US" sz="8800" b="1" dirty="0" err="1">
                  <a:solidFill>
                    <a:srgbClr val="F7B4A7"/>
                  </a:solidFill>
                  <a:latin typeface="Arial Bold" panose="020B0802020202020204"/>
                  <a:ea typeface="Arial Bold" panose="020B0802020202020204"/>
                  <a:cs typeface="Arial Bold" panose="020B0802020202020204"/>
                  <a:sym typeface="Arial Bold" panose="020B0802020202020204"/>
                </a:rPr>
                <a:t>Thông</a:t>
              </a:r>
              <a:r>
                <a:rPr lang="en-US" sz="8800" b="1" dirty="0">
                  <a:solidFill>
                    <a:srgbClr val="F7B4A7"/>
                  </a:solidFill>
                  <a:latin typeface="Arial Bold" panose="020B0802020202020204"/>
                  <a:ea typeface="Arial Bold" panose="020B0802020202020204"/>
                  <a:cs typeface="Arial Bold" panose="020B0802020202020204"/>
                  <a:sym typeface="Arial Bold" panose="020B0802020202020204"/>
                </a:rPr>
                <a:t> tin </a:t>
              </a:r>
              <a:r>
                <a:rPr lang="en-US" sz="8800" b="1" dirty="0" err="1">
                  <a:solidFill>
                    <a:srgbClr val="F7B4A7"/>
                  </a:solidFill>
                  <a:latin typeface="Arial Bold" panose="020B0802020202020204"/>
                  <a:ea typeface="Arial Bold" panose="020B0802020202020204"/>
                  <a:cs typeface="Arial Bold" panose="020B0802020202020204"/>
                  <a:sym typeface="Arial Bold" panose="020B0802020202020204"/>
                </a:rPr>
                <a:t>lớp</a:t>
              </a:r>
              <a:r>
                <a:rPr lang="en-US" sz="8800" b="1" dirty="0">
                  <a:solidFill>
                    <a:srgbClr val="F7B4A7"/>
                  </a:solidFill>
                  <a:latin typeface="Arial Bold" panose="020B0802020202020204"/>
                  <a:ea typeface="Arial Bold" panose="020B0802020202020204"/>
                  <a:cs typeface="Arial Bold" panose="020B0802020202020204"/>
                  <a:sym typeface="Arial Bold" panose="020B0802020202020204"/>
                </a:rPr>
                <a:t> </a:t>
              </a:r>
              <a:r>
                <a:rPr lang="en-US" sz="8800" b="1" dirty="0" err="1">
                  <a:solidFill>
                    <a:srgbClr val="F7B4A7"/>
                  </a:solidFill>
                  <a:latin typeface="Arial Bold" panose="020B0802020202020204"/>
                  <a:ea typeface="Arial Bold" panose="020B0802020202020204"/>
                  <a:cs typeface="Arial Bold" panose="020B0802020202020204"/>
                  <a:sym typeface="Arial Bold" panose="020B0802020202020204"/>
                </a:rPr>
                <a:t>học</a:t>
              </a:r>
              <a:endParaRPr lang="en-US" sz="8800" b="1" dirty="0">
                <a:solidFill>
                  <a:srgbClr val="F7B4A7"/>
                </a:solidFill>
                <a:latin typeface="Arial Bold" panose="020B0802020202020204"/>
                <a:ea typeface="Arial Bold" panose="020B0802020202020204"/>
                <a:cs typeface="Arial Bold" panose="020B0802020202020204"/>
                <a:sym typeface="Arial Bold" panose="020B0802020202020204"/>
              </a:endParaRPr>
            </a:p>
          </p:txBody>
        </p:sp>
        <p:sp>
          <p:nvSpPr>
            <p:cNvPr id="10" name="TextBox 10"/>
            <p:cNvSpPr txBox="1"/>
            <p:nvPr/>
          </p:nvSpPr>
          <p:spPr>
            <a:xfrm>
              <a:off x="0" y="2956612"/>
              <a:ext cx="12759220" cy="648589"/>
            </a:xfrm>
            <a:prstGeom prst="rect">
              <a:avLst/>
            </a:prstGeom>
          </p:spPr>
          <p:txBody>
            <a:bodyPr lIns="0" tIns="0" rIns="0" bIns="0" rtlCol="0" anchor="t">
              <a:spAutoFit/>
            </a:bodyPr>
            <a:lstStyle/>
            <a:p>
              <a:pPr algn="l">
                <a:lnSpc>
                  <a:spcPts val="4055"/>
                </a:lnSpc>
              </a:pPr>
              <a:endParaRPr/>
            </a:p>
          </p:txBody>
        </p:sp>
      </p:grpSp>
      <p:sp>
        <p:nvSpPr>
          <p:cNvPr id="11" name="TextBox 11"/>
          <p:cNvSpPr txBox="1"/>
          <p:nvPr/>
        </p:nvSpPr>
        <p:spPr>
          <a:xfrm>
            <a:off x="4832985" y="3821430"/>
            <a:ext cx="3818890" cy="1005205"/>
          </a:xfrm>
          <a:prstGeom prst="rect">
            <a:avLst/>
          </a:prstGeom>
        </p:spPr>
        <p:txBody>
          <a:bodyPr wrap="square" lIns="0" tIns="0" rIns="0" bIns="0" rtlCol="0" anchor="t">
            <a:spAutoFit/>
          </a:bodyPr>
          <a:lstStyle/>
          <a:p>
            <a:pPr algn="l">
              <a:lnSpc>
                <a:spcPts val="3920"/>
              </a:lnSpc>
            </a:pPr>
            <a:r>
              <a:rPr lang="en-US" sz="3000" b="1">
                <a:solidFill>
                  <a:srgbClr val="000000"/>
                </a:solidFill>
                <a:latin typeface="Arial Bold" panose="020B0802020202020204"/>
                <a:ea typeface="Arial Bold" panose="020B0802020202020204"/>
                <a:cs typeface="Arial Bold" panose="020B0802020202020204"/>
                <a:sym typeface="Arial Bold" panose="020B0802020202020204"/>
              </a:rPr>
              <a:t> Thông báo lại yêu cầu xóa của bạn </a:t>
            </a:r>
          </a:p>
        </p:txBody>
      </p:sp>
      <p:sp>
        <p:nvSpPr>
          <p:cNvPr id="12" name="TextBox 12"/>
          <p:cNvSpPr txBox="1"/>
          <p:nvPr/>
        </p:nvSpPr>
        <p:spPr>
          <a:xfrm>
            <a:off x="1028700" y="2989523"/>
            <a:ext cx="4310914" cy="502285"/>
          </a:xfrm>
          <a:prstGeom prst="rect">
            <a:avLst/>
          </a:prstGeom>
        </p:spPr>
        <p:txBody>
          <a:bodyPr lIns="0" tIns="0" rIns="0" bIns="0" rtlCol="0" anchor="t">
            <a:spAutoFit/>
          </a:bodyPr>
          <a:lstStyle/>
          <a:p>
            <a:pPr algn="l">
              <a:lnSpc>
                <a:spcPts val="3920"/>
              </a:lnSpc>
            </a:pPr>
            <a:r>
              <a:rPr lang="en-US" sz="2800" b="1">
                <a:solidFill>
                  <a:srgbClr val="000000"/>
                </a:solidFill>
                <a:latin typeface="Arial Bold" panose="020B0802020202020204"/>
                <a:ea typeface="Arial Bold" panose="020B0802020202020204"/>
                <a:cs typeface="Arial Bold" panose="020B0802020202020204"/>
                <a:sym typeface="Arial Bold" panose="020B0802020202020204"/>
              </a:rPr>
              <a:t>Chức năng xóa lớp</a:t>
            </a:r>
            <a:r>
              <a:rPr lang="en-US" sz="3000" b="1">
                <a:solidFill>
                  <a:srgbClr val="000000"/>
                </a:solidFill>
                <a:latin typeface="Arial Bold" panose="020B0802020202020204"/>
                <a:ea typeface="Arial Bold" panose="020B0802020202020204"/>
                <a:cs typeface="Arial Bold" panose="020B0802020202020204"/>
                <a:sym typeface="Arial Bold" panose="020B0802020202020204"/>
              </a:rPr>
              <a:t>:  </a:t>
            </a:r>
          </a:p>
        </p:txBody>
      </p:sp>
      <p:sp>
        <p:nvSpPr>
          <p:cNvPr id="13" name="TextBox 13"/>
          <p:cNvSpPr txBox="1"/>
          <p:nvPr/>
        </p:nvSpPr>
        <p:spPr>
          <a:xfrm>
            <a:off x="10362981" y="3924517"/>
            <a:ext cx="4310914" cy="1005205"/>
          </a:xfrm>
          <a:prstGeom prst="rect">
            <a:avLst/>
          </a:prstGeom>
        </p:spPr>
        <p:txBody>
          <a:bodyPr lIns="0" tIns="0" rIns="0" bIns="0" rtlCol="0" anchor="t">
            <a:spAutoFit/>
          </a:bodyPr>
          <a:lstStyle/>
          <a:p>
            <a:pPr algn="l">
              <a:lnSpc>
                <a:spcPts val="3920"/>
              </a:lnSpc>
            </a:pPr>
            <a:r>
              <a:rPr lang="en-US" sz="3000" b="1">
                <a:solidFill>
                  <a:srgbClr val="000000"/>
                </a:solidFill>
                <a:latin typeface="Arial Bold" panose="020B0802020202020204"/>
                <a:ea typeface="Arial Bold" panose="020B0802020202020204"/>
                <a:cs typeface="Arial Bold" panose="020B0802020202020204"/>
                <a:sym typeface="Arial Bold" panose="020B0802020202020204"/>
              </a:rPr>
              <a:t> Nhấn nhút            để hoàn thành xóa</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2F0059"/>
        </a:solidFill>
        <a:effectLst/>
      </p:bgPr>
    </p:bg>
    <p:spTree>
      <p:nvGrpSpPr>
        <p:cNvPr id="1" name=""/>
        <p:cNvGrpSpPr/>
        <p:nvPr/>
      </p:nvGrpSpPr>
      <p:grpSpPr>
        <a:xfrm>
          <a:off x="0" y="0"/>
          <a:ext cx="0" cy="0"/>
          <a:chOff x="0" y="0"/>
          <a:chExt cx="0" cy="0"/>
        </a:xfrm>
      </p:grpSpPr>
      <p:sp>
        <p:nvSpPr>
          <p:cNvPr id="2" name="Freeform 2"/>
          <p:cNvSpPr/>
          <p:nvPr/>
        </p:nvSpPr>
        <p:spPr>
          <a:xfrm>
            <a:off x="-1683685" y="5785149"/>
            <a:ext cx="9344025" cy="9344025"/>
          </a:xfrm>
          <a:custGeom>
            <a:avLst/>
            <a:gdLst/>
            <a:ahLst/>
            <a:cxnLst/>
            <a:rect l="l" t="t" r="r" b="b"/>
            <a:pathLst>
              <a:path w="9344025" h="9344025">
                <a:moveTo>
                  <a:pt x="0" y="0"/>
                </a:moveTo>
                <a:lnTo>
                  <a:pt x="9344025" y="0"/>
                </a:lnTo>
                <a:lnTo>
                  <a:pt x="9344025" y="9344025"/>
                </a:lnTo>
                <a:lnTo>
                  <a:pt x="0" y="9344025"/>
                </a:lnTo>
                <a:lnTo>
                  <a:pt x="0" y="0"/>
                </a:lnTo>
                <a:close/>
              </a:path>
            </a:pathLst>
          </a:custGeom>
          <a:blipFill>
            <a:blip r:embed="rId2">
              <a:alphaModFix amt="65000"/>
              <a:extLst>
                <a:ext uri="{96DAC541-7B7A-43D3-8B79-37D633B846F1}">
                  <asvg:svgBlip xmlns="" xmlns:asvg="http://schemas.microsoft.com/office/drawing/2016/SVG/main" r:embed="rId3"/>
                </a:ext>
              </a:extLst>
            </a:blip>
            <a:stretch>
              <a:fillRect/>
            </a:stretch>
          </a:blipFill>
        </p:spPr>
      </p:sp>
      <p:sp>
        <p:nvSpPr>
          <p:cNvPr id="3" name="Freeform 3"/>
          <p:cNvSpPr/>
          <p:nvPr/>
        </p:nvSpPr>
        <p:spPr>
          <a:xfrm>
            <a:off x="13106468" y="-38100"/>
            <a:ext cx="3469550" cy="3475870"/>
          </a:xfrm>
          <a:custGeom>
            <a:avLst/>
            <a:gdLst/>
            <a:ahLst/>
            <a:cxnLst/>
            <a:rect l="l" t="t" r="r" b="b"/>
            <a:pathLst>
              <a:path w="3469550" h="3475870">
                <a:moveTo>
                  <a:pt x="0" y="0"/>
                </a:moveTo>
                <a:lnTo>
                  <a:pt x="3469550" y="0"/>
                </a:lnTo>
                <a:lnTo>
                  <a:pt x="3469550" y="3475870"/>
                </a:lnTo>
                <a:lnTo>
                  <a:pt x="0" y="3475870"/>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sp>
      <p:sp>
        <p:nvSpPr>
          <p:cNvPr id="4" name="Freeform 4"/>
          <p:cNvSpPr/>
          <p:nvPr/>
        </p:nvSpPr>
        <p:spPr>
          <a:xfrm>
            <a:off x="2614311" y="3778126"/>
            <a:ext cx="12046001" cy="6118604"/>
          </a:xfrm>
          <a:custGeom>
            <a:avLst/>
            <a:gdLst/>
            <a:ahLst/>
            <a:cxnLst/>
            <a:rect l="l" t="t" r="r" b="b"/>
            <a:pathLst>
              <a:path w="12046001" h="6118604">
                <a:moveTo>
                  <a:pt x="0" y="0"/>
                </a:moveTo>
                <a:lnTo>
                  <a:pt x="12046002" y="0"/>
                </a:lnTo>
                <a:lnTo>
                  <a:pt x="12046002" y="6118604"/>
                </a:lnTo>
                <a:lnTo>
                  <a:pt x="0" y="6118604"/>
                </a:lnTo>
                <a:lnTo>
                  <a:pt x="0" y="0"/>
                </a:lnTo>
                <a:close/>
              </a:path>
            </a:pathLst>
          </a:custGeom>
          <a:blipFill>
            <a:blip r:embed="rId6"/>
            <a:stretch>
              <a:fillRect/>
            </a:stretch>
          </a:blipFill>
        </p:spPr>
      </p:sp>
      <p:sp>
        <p:nvSpPr>
          <p:cNvPr id="5" name="TextBox 5"/>
          <p:cNvSpPr txBox="1"/>
          <p:nvPr/>
        </p:nvSpPr>
        <p:spPr>
          <a:xfrm>
            <a:off x="1028700" y="923925"/>
            <a:ext cx="9536472" cy="1948097"/>
          </a:xfrm>
          <a:prstGeom prst="rect">
            <a:avLst/>
          </a:prstGeom>
        </p:spPr>
        <p:txBody>
          <a:bodyPr lIns="0" tIns="0" rIns="0" bIns="0" rtlCol="0" anchor="t">
            <a:spAutoFit/>
          </a:bodyPr>
          <a:lstStyle/>
          <a:p>
            <a:pPr algn="ctr">
              <a:lnSpc>
                <a:spcPts val="7875"/>
              </a:lnSpc>
            </a:pPr>
            <a:r>
              <a:rPr lang="en-US" sz="6000" b="1" dirty="0" err="1">
                <a:solidFill>
                  <a:srgbClr val="F7B4A7"/>
                </a:solidFill>
                <a:latin typeface="Arial Bold" panose="020B0802020202020204"/>
                <a:ea typeface="Arial Bold" panose="020B0802020202020204"/>
                <a:cs typeface="Arial Bold" panose="020B0802020202020204"/>
                <a:sym typeface="Arial Bold" panose="020B0802020202020204"/>
              </a:rPr>
              <a:t>Xây</a:t>
            </a:r>
            <a:r>
              <a:rPr lang="en-US" sz="6000" b="1" dirty="0">
                <a:solidFill>
                  <a:srgbClr val="F7B4A7"/>
                </a:solidFill>
                <a:latin typeface="Arial Bold" panose="020B0802020202020204"/>
                <a:ea typeface="Arial Bold" panose="020B0802020202020204"/>
                <a:cs typeface="Arial Bold" panose="020B0802020202020204"/>
                <a:sym typeface="Arial Bold" panose="020B0802020202020204"/>
              </a:rPr>
              <a:t> </a:t>
            </a:r>
            <a:r>
              <a:rPr lang="en-US" sz="6000" b="1" dirty="0" err="1">
                <a:solidFill>
                  <a:srgbClr val="F7B4A7"/>
                </a:solidFill>
                <a:latin typeface="Arial Bold" panose="020B0802020202020204"/>
                <a:ea typeface="Arial Bold" panose="020B0802020202020204"/>
                <a:cs typeface="Arial Bold" panose="020B0802020202020204"/>
                <a:sym typeface="Arial Bold" panose="020B0802020202020204"/>
              </a:rPr>
              <a:t>dựng</a:t>
            </a:r>
            <a:r>
              <a:rPr lang="en-US" sz="6000" b="1" dirty="0">
                <a:solidFill>
                  <a:srgbClr val="F7B4A7"/>
                </a:solidFill>
                <a:latin typeface="Arial Bold" panose="020B0802020202020204"/>
                <a:ea typeface="Arial Bold" panose="020B0802020202020204"/>
                <a:cs typeface="Arial Bold" panose="020B0802020202020204"/>
                <a:sym typeface="Arial Bold" panose="020B0802020202020204"/>
              </a:rPr>
              <a:t> </a:t>
            </a:r>
            <a:r>
              <a:rPr lang="en-US" sz="6000" b="1" dirty="0" err="1">
                <a:solidFill>
                  <a:srgbClr val="F7B4A7"/>
                </a:solidFill>
                <a:latin typeface="Arial Bold" panose="020B0802020202020204"/>
                <a:ea typeface="Arial Bold" panose="020B0802020202020204"/>
                <a:cs typeface="Arial Bold" panose="020B0802020202020204"/>
                <a:sym typeface="Arial Bold" panose="020B0802020202020204"/>
              </a:rPr>
              <a:t>trang</a:t>
            </a:r>
            <a:r>
              <a:rPr lang="en-US" sz="6000" b="1" dirty="0">
                <a:solidFill>
                  <a:srgbClr val="F7B4A7"/>
                </a:solidFill>
                <a:latin typeface="Arial Bold" panose="020B0802020202020204"/>
                <a:ea typeface="Arial Bold" panose="020B0802020202020204"/>
                <a:cs typeface="Arial Bold" panose="020B0802020202020204"/>
                <a:sym typeface="Arial Bold" panose="020B0802020202020204"/>
              </a:rPr>
              <a:t> </a:t>
            </a:r>
            <a:r>
              <a:rPr lang="en-US" sz="6000" b="1" dirty="0" err="1">
                <a:solidFill>
                  <a:srgbClr val="F7B4A7"/>
                </a:solidFill>
                <a:latin typeface="Arial Bold" panose="020B0802020202020204"/>
                <a:ea typeface="Arial Bold" panose="020B0802020202020204"/>
                <a:cs typeface="Arial Bold" panose="020B0802020202020204"/>
                <a:sym typeface="Arial Bold" panose="020B0802020202020204"/>
              </a:rPr>
              <a:t>Thông</a:t>
            </a:r>
            <a:r>
              <a:rPr lang="en-US" sz="6000" b="1" dirty="0">
                <a:solidFill>
                  <a:srgbClr val="F7B4A7"/>
                </a:solidFill>
                <a:latin typeface="Arial Bold" panose="020B0802020202020204"/>
                <a:ea typeface="Arial Bold" panose="020B0802020202020204"/>
                <a:cs typeface="Arial Bold" panose="020B0802020202020204"/>
                <a:sym typeface="Arial Bold" panose="020B0802020202020204"/>
              </a:rPr>
              <a:t> tin </a:t>
            </a:r>
            <a:r>
              <a:rPr lang="en-US" sz="6000" b="1" dirty="0" err="1" smtClean="0">
                <a:solidFill>
                  <a:srgbClr val="F7B4A7"/>
                </a:solidFill>
                <a:latin typeface="Arial Bold" panose="020B0802020202020204"/>
                <a:ea typeface="Arial Bold" panose="020B0802020202020204"/>
                <a:cs typeface="Arial Bold" panose="020B0802020202020204"/>
                <a:sym typeface="Arial Bold" panose="020B0802020202020204"/>
              </a:rPr>
              <a:t>sinh</a:t>
            </a:r>
            <a:r>
              <a:rPr lang="en-US" sz="6000" b="1" dirty="0" smtClean="0">
                <a:solidFill>
                  <a:srgbClr val="F7B4A7"/>
                </a:solidFill>
                <a:latin typeface="Arial Bold" panose="020B0802020202020204"/>
                <a:ea typeface="Arial Bold" panose="020B0802020202020204"/>
                <a:cs typeface="Arial Bold" panose="020B0802020202020204"/>
                <a:sym typeface="Arial Bold" panose="020B0802020202020204"/>
              </a:rPr>
              <a:t> </a:t>
            </a:r>
            <a:r>
              <a:rPr lang="en-US" sz="6000" b="1" dirty="0" err="1" smtClean="0">
                <a:solidFill>
                  <a:srgbClr val="F7B4A7"/>
                </a:solidFill>
                <a:latin typeface="Arial Bold" panose="020B0802020202020204"/>
                <a:ea typeface="Arial Bold" panose="020B0802020202020204"/>
                <a:cs typeface="Arial Bold" panose="020B0802020202020204"/>
                <a:sym typeface="Arial Bold" panose="020B0802020202020204"/>
              </a:rPr>
              <a:t>viên</a:t>
            </a:r>
            <a:endParaRPr lang="en-US" sz="6000" b="1" dirty="0">
              <a:solidFill>
                <a:srgbClr val="F7B4A7"/>
              </a:solidFill>
              <a:latin typeface="Arial Bold" panose="020B0802020202020204"/>
              <a:ea typeface="Arial Bold" panose="020B0802020202020204"/>
              <a:cs typeface="Arial Bold" panose="020B0802020202020204"/>
              <a:sym typeface="Arial Bold" panose="020B0802020202020204"/>
            </a:endParaRPr>
          </a:p>
        </p:txBody>
      </p:sp>
      <p:sp>
        <p:nvSpPr>
          <p:cNvPr id="6" name="TextBox 6"/>
          <p:cNvSpPr txBox="1"/>
          <p:nvPr/>
        </p:nvSpPr>
        <p:spPr>
          <a:xfrm>
            <a:off x="1028700" y="2974885"/>
            <a:ext cx="6482076" cy="504825"/>
          </a:xfrm>
          <a:prstGeom prst="rect">
            <a:avLst/>
          </a:prstGeom>
        </p:spPr>
        <p:txBody>
          <a:bodyPr lIns="0" tIns="0" rIns="0" bIns="0" rtlCol="0" anchor="t">
            <a:spAutoFit/>
          </a:bodyPr>
          <a:lstStyle/>
          <a:p>
            <a:pPr marL="0" lvl="0" indent="0" algn="l">
              <a:lnSpc>
                <a:spcPts val="4200"/>
              </a:lnSpc>
            </a:pPr>
            <a:r>
              <a:rPr lang="en-US" sz="3000" b="1">
                <a:solidFill>
                  <a:srgbClr val="3CB6C0"/>
                </a:solidFill>
                <a:latin typeface="TT Norms Bold" panose="02000803030000020004"/>
                <a:ea typeface="TT Norms Bold" panose="02000803030000020004"/>
                <a:cs typeface="TT Norms Bold" panose="02000803030000020004"/>
                <a:sym typeface="TT Norms Bold" panose="02000803030000020004"/>
              </a:rPr>
              <a:t>Chức năng xem sinh viên</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2F0059"/>
        </a:solidFill>
        <a:effectLst/>
      </p:bgPr>
    </p:bg>
    <p:spTree>
      <p:nvGrpSpPr>
        <p:cNvPr id="1" name=""/>
        <p:cNvGrpSpPr/>
        <p:nvPr/>
      </p:nvGrpSpPr>
      <p:grpSpPr>
        <a:xfrm>
          <a:off x="0" y="0"/>
          <a:ext cx="0" cy="0"/>
          <a:chOff x="0" y="0"/>
          <a:chExt cx="0" cy="0"/>
        </a:xfrm>
      </p:grpSpPr>
      <p:sp>
        <p:nvSpPr>
          <p:cNvPr id="2" name="Freeform 2"/>
          <p:cNvSpPr/>
          <p:nvPr/>
        </p:nvSpPr>
        <p:spPr>
          <a:xfrm>
            <a:off x="-1683685" y="5785149"/>
            <a:ext cx="9344025" cy="9344025"/>
          </a:xfrm>
          <a:custGeom>
            <a:avLst/>
            <a:gdLst/>
            <a:ahLst/>
            <a:cxnLst/>
            <a:rect l="l" t="t" r="r" b="b"/>
            <a:pathLst>
              <a:path w="9344025" h="9344025">
                <a:moveTo>
                  <a:pt x="0" y="0"/>
                </a:moveTo>
                <a:lnTo>
                  <a:pt x="9344025" y="0"/>
                </a:lnTo>
                <a:lnTo>
                  <a:pt x="9344025" y="9344025"/>
                </a:lnTo>
                <a:lnTo>
                  <a:pt x="0" y="9344025"/>
                </a:lnTo>
                <a:lnTo>
                  <a:pt x="0" y="0"/>
                </a:lnTo>
                <a:close/>
              </a:path>
            </a:pathLst>
          </a:custGeom>
          <a:blipFill>
            <a:blip r:embed="rId2">
              <a:alphaModFix amt="65000"/>
              <a:extLst>
                <a:ext uri="{96DAC541-7B7A-43D3-8B79-37D633B846F1}">
                  <asvg:svgBlip xmlns="" xmlns:asvg="http://schemas.microsoft.com/office/drawing/2016/SVG/main" r:embed="rId3"/>
                </a:ext>
              </a:extLst>
            </a:blip>
            <a:stretch>
              <a:fillRect/>
            </a:stretch>
          </a:blipFill>
        </p:spPr>
      </p:sp>
      <p:sp>
        <p:nvSpPr>
          <p:cNvPr id="3" name="Freeform 3"/>
          <p:cNvSpPr/>
          <p:nvPr/>
        </p:nvSpPr>
        <p:spPr>
          <a:xfrm>
            <a:off x="14660313" y="0"/>
            <a:ext cx="3469550" cy="3475870"/>
          </a:xfrm>
          <a:custGeom>
            <a:avLst/>
            <a:gdLst/>
            <a:ahLst/>
            <a:cxnLst/>
            <a:rect l="l" t="t" r="r" b="b"/>
            <a:pathLst>
              <a:path w="3469550" h="3475870">
                <a:moveTo>
                  <a:pt x="0" y="0"/>
                </a:moveTo>
                <a:lnTo>
                  <a:pt x="3469550" y="0"/>
                </a:lnTo>
                <a:lnTo>
                  <a:pt x="3469550" y="3475870"/>
                </a:lnTo>
                <a:lnTo>
                  <a:pt x="0" y="3475870"/>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sp>
      <p:sp>
        <p:nvSpPr>
          <p:cNvPr id="4" name="Freeform 4"/>
          <p:cNvSpPr/>
          <p:nvPr/>
        </p:nvSpPr>
        <p:spPr>
          <a:xfrm>
            <a:off x="7103817" y="2551853"/>
            <a:ext cx="9956445" cy="6895900"/>
          </a:xfrm>
          <a:custGeom>
            <a:avLst/>
            <a:gdLst/>
            <a:ahLst/>
            <a:cxnLst/>
            <a:rect l="l" t="t" r="r" b="b"/>
            <a:pathLst>
              <a:path w="9956445" h="6895900">
                <a:moveTo>
                  <a:pt x="0" y="0"/>
                </a:moveTo>
                <a:lnTo>
                  <a:pt x="9956446" y="0"/>
                </a:lnTo>
                <a:lnTo>
                  <a:pt x="9956446" y="6895899"/>
                </a:lnTo>
                <a:lnTo>
                  <a:pt x="0" y="6895899"/>
                </a:lnTo>
                <a:lnTo>
                  <a:pt x="0" y="0"/>
                </a:lnTo>
                <a:close/>
              </a:path>
            </a:pathLst>
          </a:custGeom>
          <a:blipFill>
            <a:blip r:embed="rId6"/>
            <a:stretch>
              <a:fillRect l="-9056" r="-881"/>
            </a:stretch>
          </a:blipFill>
        </p:spPr>
      </p:sp>
      <p:sp>
        <p:nvSpPr>
          <p:cNvPr id="5" name="TextBox 5"/>
          <p:cNvSpPr txBox="1"/>
          <p:nvPr/>
        </p:nvSpPr>
        <p:spPr>
          <a:xfrm>
            <a:off x="228600" y="502273"/>
            <a:ext cx="9536472" cy="1943735"/>
          </a:xfrm>
          <a:prstGeom prst="rect">
            <a:avLst/>
          </a:prstGeom>
        </p:spPr>
        <p:txBody>
          <a:bodyPr lIns="0" tIns="0" rIns="0" bIns="0" rtlCol="0" anchor="t">
            <a:spAutoFit/>
          </a:bodyPr>
          <a:lstStyle/>
          <a:p>
            <a:pPr algn="ctr">
              <a:lnSpc>
                <a:spcPts val="7875"/>
              </a:lnSpc>
            </a:pPr>
            <a:r>
              <a:rPr lang="en-US" sz="5400" b="1" dirty="0" err="1">
                <a:solidFill>
                  <a:srgbClr val="F7B4A7"/>
                </a:solidFill>
                <a:latin typeface="Arial Bold" panose="020B0802020202020204"/>
                <a:ea typeface="Arial Bold" panose="020B0802020202020204"/>
                <a:cs typeface="Arial Bold" panose="020B0802020202020204"/>
                <a:sym typeface="Arial Bold" panose="020B0802020202020204"/>
              </a:rPr>
              <a:t>Xây</a:t>
            </a:r>
            <a:r>
              <a:rPr lang="en-US" sz="5400" b="1" dirty="0">
                <a:solidFill>
                  <a:srgbClr val="F7B4A7"/>
                </a:solidFill>
                <a:latin typeface="Arial Bold" panose="020B0802020202020204"/>
                <a:ea typeface="Arial Bold" panose="020B0802020202020204"/>
                <a:cs typeface="Arial Bold" panose="020B0802020202020204"/>
                <a:sym typeface="Arial Bold" panose="020B0802020202020204"/>
              </a:rPr>
              <a:t> </a:t>
            </a:r>
            <a:r>
              <a:rPr lang="en-US" sz="5400" b="1" dirty="0" err="1">
                <a:solidFill>
                  <a:srgbClr val="F7B4A7"/>
                </a:solidFill>
                <a:latin typeface="Arial Bold" panose="020B0802020202020204"/>
                <a:ea typeface="Arial Bold" panose="020B0802020202020204"/>
                <a:cs typeface="Arial Bold" panose="020B0802020202020204"/>
                <a:sym typeface="Arial Bold" panose="020B0802020202020204"/>
              </a:rPr>
              <a:t>dựng</a:t>
            </a:r>
            <a:r>
              <a:rPr lang="en-US" sz="5400" b="1" dirty="0">
                <a:solidFill>
                  <a:srgbClr val="F7B4A7"/>
                </a:solidFill>
                <a:latin typeface="Arial Bold" panose="020B0802020202020204"/>
                <a:ea typeface="Arial Bold" panose="020B0802020202020204"/>
                <a:cs typeface="Arial Bold" panose="020B0802020202020204"/>
                <a:sym typeface="Arial Bold" panose="020B0802020202020204"/>
              </a:rPr>
              <a:t> </a:t>
            </a:r>
            <a:r>
              <a:rPr lang="en-US" sz="5400" b="1" dirty="0" err="1">
                <a:solidFill>
                  <a:srgbClr val="F7B4A7"/>
                </a:solidFill>
                <a:latin typeface="Arial Bold" panose="020B0802020202020204"/>
                <a:ea typeface="Arial Bold" panose="020B0802020202020204"/>
                <a:cs typeface="Arial Bold" panose="020B0802020202020204"/>
                <a:sym typeface="Arial Bold" panose="020B0802020202020204"/>
              </a:rPr>
              <a:t>trang</a:t>
            </a:r>
            <a:r>
              <a:rPr lang="en-US" sz="5400" b="1" dirty="0">
                <a:solidFill>
                  <a:srgbClr val="F7B4A7"/>
                </a:solidFill>
                <a:latin typeface="Arial Bold" panose="020B0802020202020204"/>
                <a:ea typeface="Arial Bold" panose="020B0802020202020204"/>
                <a:cs typeface="Arial Bold" panose="020B0802020202020204"/>
                <a:sym typeface="Arial Bold" panose="020B0802020202020204"/>
              </a:rPr>
              <a:t> </a:t>
            </a:r>
            <a:r>
              <a:rPr lang="en-US" sz="5400" b="1" dirty="0" err="1">
                <a:solidFill>
                  <a:srgbClr val="F7B4A7"/>
                </a:solidFill>
                <a:latin typeface="Arial Bold" panose="020B0802020202020204"/>
                <a:ea typeface="Arial Bold" panose="020B0802020202020204"/>
                <a:cs typeface="Arial Bold" panose="020B0802020202020204"/>
                <a:sym typeface="Arial Bold" panose="020B0802020202020204"/>
              </a:rPr>
              <a:t>Thông</a:t>
            </a:r>
            <a:r>
              <a:rPr lang="en-US" sz="5400" b="1" dirty="0">
                <a:solidFill>
                  <a:srgbClr val="F7B4A7"/>
                </a:solidFill>
                <a:latin typeface="Arial Bold" panose="020B0802020202020204"/>
                <a:ea typeface="Arial Bold" panose="020B0802020202020204"/>
                <a:cs typeface="Arial Bold" panose="020B0802020202020204"/>
                <a:sym typeface="Arial Bold" panose="020B0802020202020204"/>
              </a:rPr>
              <a:t> tin </a:t>
            </a:r>
            <a:r>
              <a:rPr lang="en-US" sz="5400" b="1" dirty="0" err="1">
                <a:solidFill>
                  <a:srgbClr val="F7B4A7"/>
                </a:solidFill>
                <a:latin typeface="Arial Bold" panose="020B0802020202020204"/>
                <a:ea typeface="Arial Bold" panose="020B0802020202020204"/>
                <a:cs typeface="Arial Bold" panose="020B0802020202020204"/>
                <a:sym typeface="Arial Bold" panose="020B0802020202020204"/>
              </a:rPr>
              <a:t>sinh</a:t>
            </a:r>
            <a:r>
              <a:rPr lang="en-US" sz="5400" b="1" dirty="0">
                <a:solidFill>
                  <a:srgbClr val="F7B4A7"/>
                </a:solidFill>
                <a:latin typeface="Arial Bold" panose="020B0802020202020204"/>
                <a:ea typeface="Arial Bold" panose="020B0802020202020204"/>
                <a:cs typeface="Arial Bold" panose="020B0802020202020204"/>
                <a:sym typeface="Arial Bold" panose="020B0802020202020204"/>
              </a:rPr>
              <a:t> </a:t>
            </a:r>
            <a:r>
              <a:rPr lang="en-US" sz="5400" b="1" dirty="0" err="1">
                <a:solidFill>
                  <a:srgbClr val="F7B4A7"/>
                </a:solidFill>
                <a:latin typeface="Arial Bold" panose="020B0802020202020204"/>
                <a:ea typeface="Arial Bold" panose="020B0802020202020204"/>
                <a:cs typeface="Arial Bold" panose="020B0802020202020204"/>
                <a:sym typeface="Arial Bold" panose="020B0802020202020204"/>
              </a:rPr>
              <a:t>viên</a:t>
            </a:r>
            <a:endParaRPr lang="en-US" sz="5400" b="1" dirty="0">
              <a:solidFill>
                <a:srgbClr val="F7B4A7"/>
              </a:solidFill>
              <a:latin typeface="Arial Bold" panose="020B0802020202020204"/>
              <a:ea typeface="Arial Bold" panose="020B0802020202020204"/>
              <a:cs typeface="Arial Bold" panose="020B0802020202020204"/>
              <a:sym typeface="Arial Bold" panose="020B0802020202020204"/>
            </a:endParaRPr>
          </a:p>
        </p:txBody>
      </p:sp>
      <p:sp>
        <p:nvSpPr>
          <p:cNvPr id="6" name="TextBox 6"/>
          <p:cNvSpPr txBox="1"/>
          <p:nvPr/>
        </p:nvSpPr>
        <p:spPr>
          <a:xfrm>
            <a:off x="990600" y="3390780"/>
            <a:ext cx="6482076" cy="504825"/>
          </a:xfrm>
          <a:prstGeom prst="rect">
            <a:avLst/>
          </a:prstGeom>
        </p:spPr>
        <p:txBody>
          <a:bodyPr lIns="0" tIns="0" rIns="0" bIns="0" rtlCol="0" anchor="t">
            <a:spAutoFit/>
          </a:bodyPr>
          <a:lstStyle/>
          <a:p>
            <a:pPr marL="0" lvl="0" indent="0" algn="l">
              <a:lnSpc>
                <a:spcPts val="4200"/>
              </a:lnSpc>
            </a:pPr>
            <a:r>
              <a:rPr lang="en-US" sz="3000" b="1">
                <a:solidFill>
                  <a:srgbClr val="3CB6C0"/>
                </a:solidFill>
                <a:latin typeface="TT Norms Bold" panose="02000803030000020004"/>
                <a:ea typeface="TT Norms Bold" panose="02000803030000020004"/>
                <a:cs typeface="TT Norms Bold" panose="02000803030000020004"/>
                <a:sym typeface="TT Norms Bold" panose="02000803030000020004"/>
              </a:rPr>
              <a:t>Chức năng thêm sinh viên</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2F0059"/>
        </a:solidFill>
        <a:effectLst/>
      </p:bgPr>
    </p:bg>
    <p:spTree>
      <p:nvGrpSpPr>
        <p:cNvPr id="1" name=""/>
        <p:cNvGrpSpPr/>
        <p:nvPr/>
      </p:nvGrpSpPr>
      <p:grpSpPr>
        <a:xfrm>
          <a:off x="0" y="0"/>
          <a:ext cx="0" cy="0"/>
          <a:chOff x="0" y="0"/>
          <a:chExt cx="0" cy="0"/>
        </a:xfrm>
      </p:grpSpPr>
      <p:sp>
        <p:nvSpPr>
          <p:cNvPr id="2" name="Freeform 2"/>
          <p:cNvSpPr/>
          <p:nvPr/>
        </p:nvSpPr>
        <p:spPr>
          <a:xfrm>
            <a:off x="-1683685" y="5785149"/>
            <a:ext cx="9344025" cy="9344025"/>
          </a:xfrm>
          <a:custGeom>
            <a:avLst/>
            <a:gdLst/>
            <a:ahLst/>
            <a:cxnLst/>
            <a:rect l="l" t="t" r="r" b="b"/>
            <a:pathLst>
              <a:path w="9344025" h="9344025">
                <a:moveTo>
                  <a:pt x="0" y="0"/>
                </a:moveTo>
                <a:lnTo>
                  <a:pt x="9344025" y="0"/>
                </a:lnTo>
                <a:lnTo>
                  <a:pt x="9344025" y="9344025"/>
                </a:lnTo>
                <a:lnTo>
                  <a:pt x="0" y="9344025"/>
                </a:lnTo>
                <a:lnTo>
                  <a:pt x="0" y="0"/>
                </a:lnTo>
                <a:close/>
              </a:path>
            </a:pathLst>
          </a:custGeom>
          <a:blipFill>
            <a:blip r:embed="rId2">
              <a:alphaModFix amt="65000"/>
              <a:extLst>
                <a:ext uri="{96DAC541-7B7A-43D3-8B79-37D633B846F1}">
                  <asvg:svgBlip xmlns="" xmlns:asvg="http://schemas.microsoft.com/office/drawing/2016/SVG/main" r:embed="rId3"/>
                </a:ext>
              </a:extLst>
            </a:blip>
            <a:stretch>
              <a:fillRect/>
            </a:stretch>
          </a:blipFill>
        </p:spPr>
      </p:sp>
      <p:sp>
        <p:nvSpPr>
          <p:cNvPr id="3" name="Freeform 3"/>
          <p:cNvSpPr/>
          <p:nvPr/>
        </p:nvSpPr>
        <p:spPr>
          <a:xfrm>
            <a:off x="14660313" y="0"/>
            <a:ext cx="3469550" cy="3475870"/>
          </a:xfrm>
          <a:custGeom>
            <a:avLst/>
            <a:gdLst/>
            <a:ahLst/>
            <a:cxnLst/>
            <a:rect l="l" t="t" r="r" b="b"/>
            <a:pathLst>
              <a:path w="3469550" h="3475870">
                <a:moveTo>
                  <a:pt x="0" y="0"/>
                </a:moveTo>
                <a:lnTo>
                  <a:pt x="3469550" y="0"/>
                </a:lnTo>
                <a:lnTo>
                  <a:pt x="3469550" y="3475870"/>
                </a:lnTo>
                <a:lnTo>
                  <a:pt x="0" y="3475870"/>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sp>
      <p:sp>
        <p:nvSpPr>
          <p:cNvPr id="4" name="Freeform 4"/>
          <p:cNvSpPr/>
          <p:nvPr/>
        </p:nvSpPr>
        <p:spPr>
          <a:xfrm>
            <a:off x="5040630" y="3209290"/>
            <a:ext cx="10621645" cy="6229985"/>
          </a:xfrm>
          <a:custGeom>
            <a:avLst/>
            <a:gdLst/>
            <a:ahLst/>
            <a:cxnLst/>
            <a:rect l="l" t="t" r="r" b="b"/>
            <a:pathLst>
              <a:path w="10048557" h="6230105">
                <a:moveTo>
                  <a:pt x="0" y="0"/>
                </a:moveTo>
                <a:lnTo>
                  <a:pt x="10048557" y="0"/>
                </a:lnTo>
                <a:lnTo>
                  <a:pt x="10048557" y="6230106"/>
                </a:lnTo>
                <a:lnTo>
                  <a:pt x="0" y="6230106"/>
                </a:lnTo>
                <a:lnTo>
                  <a:pt x="0" y="0"/>
                </a:lnTo>
                <a:close/>
              </a:path>
            </a:pathLst>
          </a:custGeom>
          <a:blipFill>
            <a:blip r:embed="rId6"/>
            <a:stretch>
              <a:fillRect/>
            </a:stretch>
          </a:blipFill>
        </p:spPr>
      </p:sp>
      <p:sp>
        <p:nvSpPr>
          <p:cNvPr id="5" name="TextBox 5"/>
          <p:cNvSpPr txBox="1"/>
          <p:nvPr/>
        </p:nvSpPr>
        <p:spPr>
          <a:xfrm>
            <a:off x="1028700" y="923925"/>
            <a:ext cx="9536472" cy="1943735"/>
          </a:xfrm>
          <a:prstGeom prst="rect">
            <a:avLst/>
          </a:prstGeom>
        </p:spPr>
        <p:txBody>
          <a:bodyPr lIns="0" tIns="0" rIns="0" bIns="0" rtlCol="0" anchor="t">
            <a:spAutoFit/>
          </a:bodyPr>
          <a:lstStyle/>
          <a:p>
            <a:pPr algn="ctr">
              <a:lnSpc>
                <a:spcPts val="7875"/>
              </a:lnSpc>
            </a:pPr>
            <a:r>
              <a:rPr lang="en-US" sz="5400" b="1" dirty="0" err="1">
                <a:solidFill>
                  <a:srgbClr val="F7B4A7"/>
                </a:solidFill>
                <a:latin typeface="Arial Bold" panose="020B0802020202020204"/>
                <a:ea typeface="Arial Bold" panose="020B0802020202020204"/>
                <a:cs typeface="Arial Bold" panose="020B0802020202020204"/>
                <a:sym typeface="Arial Bold" panose="020B0802020202020204"/>
              </a:rPr>
              <a:t>Xây</a:t>
            </a:r>
            <a:r>
              <a:rPr lang="en-US" sz="5400" b="1" dirty="0">
                <a:solidFill>
                  <a:srgbClr val="F7B4A7"/>
                </a:solidFill>
                <a:latin typeface="Arial Bold" panose="020B0802020202020204"/>
                <a:ea typeface="Arial Bold" panose="020B0802020202020204"/>
                <a:cs typeface="Arial Bold" panose="020B0802020202020204"/>
                <a:sym typeface="Arial Bold" panose="020B0802020202020204"/>
              </a:rPr>
              <a:t> </a:t>
            </a:r>
            <a:r>
              <a:rPr lang="en-US" sz="5400" b="1" dirty="0" err="1">
                <a:solidFill>
                  <a:srgbClr val="F7B4A7"/>
                </a:solidFill>
                <a:latin typeface="Arial Bold" panose="020B0802020202020204"/>
                <a:ea typeface="Arial Bold" panose="020B0802020202020204"/>
                <a:cs typeface="Arial Bold" panose="020B0802020202020204"/>
                <a:sym typeface="Arial Bold" panose="020B0802020202020204"/>
              </a:rPr>
              <a:t>dựng</a:t>
            </a:r>
            <a:r>
              <a:rPr lang="en-US" sz="5400" b="1" dirty="0">
                <a:solidFill>
                  <a:srgbClr val="F7B4A7"/>
                </a:solidFill>
                <a:latin typeface="Arial Bold" panose="020B0802020202020204"/>
                <a:ea typeface="Arial Bold" panose="020B0802020202020204"/>
                <a:cs typeface="Arial Bold" panose="020B0802020202020204"/>
                <a:sym typeface="Arial Bold" panose="020B0802020202020204"/>
              </a:rPr>
              <a:t> </a:t>
            </a:r>
            <a:r>
              <a:rPr lang="en-US" sz="5400" b="1" dirty="0" err="1">
                <a:solidFill>
                  <a:srgbClr val="F7B4A7"/>
                </a:solidFill>
                <a:latin typeface="Arial Bold" panose="020B0802020202020204"/>
                <a:ea typeface="Arial Bold" panose="020B0802020202020204"/>
                <a:cs typeface="Arial Bold" panose="020B0802020202020204"/>
                <a:sym typeface="Arial Bold" panose="020B0802020202020204"/>
              </a:rPr>
              <a:t>trang</a:t>
            </a:r>
            <a:r>
              <a:rPr lang="en-US" sz="5400" b="1" dirty="0">
                <a:solidFill>
                  <a:srgbClr val="F7B4A7"/>
                </a:solidFill>
                <a:latin typeface="Arial Bold" panose="020B0802020202020204"/>
                <a:ea typeface="Arial Bold" panose="020B0802020202020204"/>
                <a:cs typeface="Arial Bold" panose="020B0802020202020204"/>
                <a:sym typeface="Arial Bold" panose="020B0802020202020204"/>
              </a:rPr>
              <a:t> </a:t>
            </a:r>
            <a:r>
              <a:rPr lang="en-US" sz="5400" b="1" dirty="0" err="1">
                <a:solidFill>
                  <a:srgbClr val="F7B4A7"/>
                </a:solidFill>
                <a:latin typeface="Arial Bold" panose="020B0802020202020204"/>
                <a:ea typeface="Arial Bold" panose="020B0802020202020204"/>
                <a:cs typeface="Arial Bold" panose="020B0802020202020204"/>
                <a:sym typeface="Arial Bold" panose="020B0802020202020204"/>
              </a:rPr>
              <a:t>Thông</a:t>
            </a:r>
            <a:r>
              <a:rPr lang="en-US" sz="5400" b="1" dirty="0">
                <a:solidFill>
                  <a:srgbClr val="F7B4A7"/>
                </a:solidFill>
                <a:latin typeface="Arial Bold" panose="020B0802020202020204"/>
                <a:ea typeface="Arial Bold" panose="020B0802020202020204"/>
                <a:cs typeface="Arial Bold" panose="020B0802020202020204"/>
                <a:sym typeface="Arial Bold" panose="020B0802020202020204"/>
              </a:rPr>
              <a:t> tin </a:t>
            </a:r>
            <a:r>
              <a:rPr lang="en-US" sz="5400" b="1" dirty="0" err="1">
                <a:solidFill>
                  <a:srgbClr val="F7B4A7"/>
                </a:solidFill>
                <a:latin typeface="Arial Bold" panose="020B0802020202020204"/>
                <a:ea typeface="Arial Bold" panose="020B0802020202020204"/>
                <a:cs typeface="Arial Bold" panose="020B0802020202020204"/>
                <a:sym typeface="Arial Bold" panose="020B0802020202020204"/>
              </a:rPr>
              <a:t>sinh</a:t>
            </a:r>
            <a:r>
              <a:rPr lang="en-US" sz="5400" b="1" dirty="0">
                <a:solidFill>
                  <a:srgbClr val="F7B4A7"/>
                </a:solidFill>
                <a:latin typeface="Arial Bold" panose="020B0802020202020204"/>
                <a:ea typeface="Arial Bold" panose="020B0802020202020204"/>
                <a:cs typeface="Arial Bold" panose="020B0802020202020204"/>
                <a:sym typeface="Arial Bold" panose="020B0802020202020204"/>
              </a:rPr>
              <a:t> </a:t>
            </a:r>
            <a:r>
              <a:rPr lang="en-US" sz="5400" b="1" dirty="0" err="1">
                <a:solidFill>
                  <a:srgbClr val="F7B4A7"/>
                </a:solidFill>
                <a:latin typeface="Arial Bold" panose="020B0802020202020204"/>
                <a:ea typeface="Arial Bold" panose="020B0802020202020204"/>
                <a:cs typeface="Arial Bold" panose="020B0802020202020204"/>
                <a:sym typeface="Arial Bold" panose="020B0802020202020204"/>
              </a:rPr>
              <a:t>viên</a:t>
            </a:r>
            <a:endParaRPr lang="en-US" sz="5400" b="1" dirty="0">
              <a:solidFill>
                <a:srgbClr val="F7B4A7"/>
              </a:solidFill>
              <a:latin typeface="Arial Bold" panose="020B0802020202020204"/>
              <a:ea typeface="Arial Bold" panose="020B0802020202020204"/>
              <a:cs typeface="Arial Bold" panose="020B0802020202020204"/>
              <a:sym typeface="Arial Bold" panose="020B0802020202020204"/>
            </a:endParaRPr>
          </a:p>
        </p:txBody>
      </p:sp>
      <p:sp>
        <p:nvSpPr>
          <p:cNvPr id="6" name="TextBox 6"/>
          <p:cNvSpPr txBox="1"/>
          <p:nvPr/>
        </p:nvSpPr>
        <p:spPr>
          <a:xfrm>
            <a:off x="1028700" y="3418720"/>
            <a:ext cx="6482076" cy="1028700"/>
          </a:xfrm>
          <a:prstGeom prst="rect">
            <a:avLst/>
          </a:prstGeom>
        </p:spPr>
        <p:txBody>
          <a:bodyPr lIns="0" tIns="0" rIns="0" bIns="0" rtlCol="0" anchor="t">
            <a:spAutoFit/>
          </a:bodyPr>
          <a:lstStyle/>
          <a:p>
            <a:pPr algn="l">
              <a:lnSpc>
                <a:spcPts val="4200"/>
              </a:lnSpc>
            </a:pPr>
            <a:r>
              <a:rPr lang="en-US" sz="3000" b="1">
                <a:solidFill>
                  <a:srgbClr val="3CB6C0"/>
                </a:solidFill>
                <a:latin typeface="TT Norms Bold" panose="02000803030000020004"/>
                <a:ea typeface="TT Norms Bold" panose="02000803030000020004"/>
                <a:cs typeface="TT Norms Bold" panose="02000803030000020004"/>
                <a:sym typeface="TT Norms Bold" panose="02000803030000020004"/>
              </a:rPr>
              <a:t>Chức năng sửa </a:t>
            </a:r>
          </a:p>
          <a:p>
            <a:pPr marL="0" lvl="0" indent="0" algn="l">
              <a:lnSpc>
                <a:spcPts val="4200"/>
              </a:lnSpc>
            </a:pPr>
            <a:r>
              <a:rPr lang="en-US" sz="3000" b="1">
                <a:solidFill>
                  <a:srgbClr val="3CB6C0"/>
                </a:solidFill>
                <a:latin typeface="TT Norms Bold" panose="02000803030000020004"/>
                <a:ea typeface="TT Norms Bold" panose="02000803030000020004"/>
                <a:cs typeface="TT Norms Bold" panose="02000803030000020004"/>
                <a:sym typeface="TT Norms Bold" panose="02000803030000020004"/>
              </a:rPr>
              <a:t>thông tin sinh viên</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2F0059"/>
        </a:solidFill>
        <a:effectLst/>
      </p:bgPr>
    </p:bg>
    <p:spTree>
      <p:nvGrpSpPr>
        <p:cNvPr id="1" name=""/>
        <p:cNvGrpSpPr/>
        <p:nvPr/>
      </p:nvGrpSpPr>
      <p:grpSpPr>
        <a:xfrm>
          <a:off x="0" y="0"/>
          <a:ext cx="0" cy="0"/>
          <a:chOff x="0" y="0"/>
          <a:chExt cx="0" cy="0"/>
        </a:xfrm>
      </p:grpSpPr>
      <p:sp>
        <p:nvSpPr>
          <p:cNvPr id="2" name="Freeform 2"/>
          <p:cNvSpPr/>
          <p:nvPr/>
        </p:nvSpPr>
        <p:spPr>
          <a:xfrm>
            <a:off x="14660313" y="0"/>
            <a:ext cx="3469550" cy="3475870"/>
          </a:xfrm>
          <a:custGeom>
            <a:avLst/>
            <a:gdLst/>
            <a:ahLst/>
            <a:cxnLst/>
            <a:rect l="l" t="t" r="r" b="b"/>
            <a:pathLst>
              <a:path w="3469550" h="3475870">
                <a:moveTo>
                  <a:pt x="0" y="0"/>
                </a:moveTo>
                <a:lnTo>
                  <a:pt x="3469550" y="0"/>
                </a:lnTo>
                <a:lnTo>
                  <a:pt x="3469550" y="3475870"/>
                </a:lnTo>
                <a:lnTo>
                  <a:pt x="0" y="3475870"/>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3" name="Freeform 3"/>
          <p:cNvSpPr/>
          <p:nvPr/>
        </p:nvSpPr>
        <p:spPr>
          <a:xfrm>
            <a:off x="6099064" y="2596354"/>
            <a:ext cx="11160236" cy="5521069"/>
          </a:xfrm>
          <a:custGeom>
            <a:avLst/>
            <a:gdLst/>
            <a:ahLst/>
            <a:cxnLst/>
            <a:rect l="l" t="t" r="r" b="b"/>
            <a:pathLst>
              <a:path w="11160236" h="5521069">
                <a:moveTo>
                  <a:pt x="0" y="0"/>
                </a:moveTo>
                <a:lnTo>
                  <a:pt x="11160236" y="0"/>
                </a:lnTo>
                <a:lnTo>
                  <a:pt x="11160236" y="5521069"/>
                </a:lnTo>
                <a:lnTo>
                  <a:pt x="0" y="5521069"/>
                </a:lnTo>
                <a:lnTo>
                  <a:pt x="0" y="0"/>
                </a:lnTo>
                <a:close/>
              </a:path>
            </a:pathLst>
          </a:custGeom>
          <a:blipFill>
            <a:blip r:embed="rId4"/>
            <a:stretch>
              <a:fillRect/>
            </a:stretch>
          </a:blipFill>
        </p:spPr>
      </p:sp>
      <p:sp>
        <p:nvSpPr>
          <p:cNvPr id="4" name="Freeform 4"/>
          <p:cNvSpPr/>
          <p:nvPr/>
        </p:nvSpPr>
        <p:spPr>
          <a:xfrm>
            <a:off x="2396629" y="4733863"/>
            <a:ext cx="1183397" cy="819275"/>
          </a:xfrm>
          <a:custGeom>
            <a:avLst/>
            <a:gdLst/>
            <a:ahLst/>
            <a:cxnLst/>
            <a:rect l="l" t="t" r="r" b="b"/>
            <a:pathLst>
              <a:path w="1183397" h="819275">
                <a:moveTo>
                  <a:pt x="0" y="0"/>
                </a:moveTo>
                <a:lnTo>
                  <a:pt x="1183397" y="0"/>
                </a:lnTo>
                <a:lnTo>
                  <a:pt x="1183397" y="819274"/>
                </a:lnTo>
                <a:lnTo>
                  <a:pt x="0" y="819274"/>
                </a:lnTo>
                <a:lnTo>
                  <a:pt x="0" y="0"/>
                </a:lnTo>
                <a:close/>
              </a:path>
            </a:pathLst>
          </a:custGeom>
          <a:blipFill>
            <a:blip r:embed="rId5"/>
            <a:stretch>
              <a:fillRect/>
            </a:stretch>
          </a:blipFill>
        </p:spPr>
      </p:sp>
      <p:sp>
        <p:nvSpPr>
          <p:cNvPr id="5" name="AutoShape 5"/>
          <p:cNvSpPr/>
          <p:nvPr/>
        </p:nvSpPr>
        <p:spPr>
          <a:xfrm>
            <a:off x="2988328" y="5553137"/>
            <a:ext cx="0" cy="822989"/>
          </a:xfrm>
          <a:prstGeom prst="line">
            <a:avLst/>
          </a:prstGeom>
          <a:ln w="38100" cap="flat">
            <a:solidFill>
              <a:srgbClr val="000000"/>
            </a:solidFill>
            <a:prstDash val="solid"/>
            <a:headEnd type="none" w="sm" len="sm"/>
            <a:tailEnd type="arrow" w="med" len="sm"/>
          </a:ln>
        </p:spPr>
      </p:sp>
      <p:sp>
        <p:nvSpPr>
          <p:cNvPr id="6" name="AutoShape 6"/>
          <p:cNvSpPr/>
          <p:nvPr/>
        </p:nvSpPr>
        <p:spPr>
          <a:xfrm flipH="1">
            <a:off x="2988328" y="7293407"/>
            <a:ext cx="0" cy="609600"/>
          </a:xfrm>
          <a:prstGeom prst="line">
            <a:avLst/>
          </a:prstGeom>
          <a:ln w="38100" cap="flat">
            <a:solidFill>
              <a:srgbClr val="000000"/>
            </a:solidFill>
            <a:prstDash val="solid"/>
            <a:headEnd type="none" w="sm" len="sm"/>
            <a:tailEnd type="arrow" w="med" len="sm"/>
          </a:ln>
        </p:spPr>
      </p:sp>
      <p:sp>
        <p:nvSpPr>
          <p:cNvPr id="7" name="Freeform 7"/>
          <p:cNvSpPr/>
          <p:nvPr/>
        </p:nvSpPr>
        <p:spPr>
          <a:xfrm>
            <a:off x="15386379" y="4024113"/>
            <a:ext cx="1008709" cy="4093310"/>
          </a:xfrm>
          <a:custGeom>
            <a:avLst/>
            <a:gdLst/>
            <a:ahLst/>
            <a:cxnLst/>
            <a:rect l="l" t="t" r="r" b="b"/>
            <a:pathLst>
              <a:path w="1008709" h="4093310">
                <a:moveTo>
                  <a:pt x="0" y="0"/>
                </a:moveTo>
                <a:lnTo>
                  <a:pt x="1008709" y="0"/>
                </a:lnTo>
                <a:lnTo>
                  <a:pt x="1008709" y="4093310"/>
                </a:lnTo>
                <a:lnTo>
                  <a:pt x="0" y="4093310"/>
                </a:lnTo>
                <a:lnTo>
                  <a:pt x="0" y="0"/>
                </a:lnTo>
                <a:close/>
              </a:path>
            </a:pathLst>
          </a:custGeom>
          <a:blipFill>
            <a:blip r:embed="rId6"/>
            <a:stretch>
              <a:fillRect/>
            </a:stretch>
          </a:blipFill>
        </p:spPr>
      </p:sp>
      <p:sp>
        <p:nvSpPr>
          <p:cNvPr id="8" name="Freeform 8"/>
          <p:cNvSpPr/>
          <p:nvPr/>
        </p:nvSpPr>
        <p:spPr>
          <a:xfrm>
            <a:off x="6099064" y="2596354"/>
            <a:ext cx="3429735" cy="982573"/>
          </a:xfrm>
          <a:custGeom>
            <a:avLst/>
            <a:gdLst/>
            <a:ahLst/>
            <a:cxnLst/>
            <a:rect l="l" t="t" r="r" b="b"/>
            <a:pathLst>
              <a:path w="3429735" h="982573">
                <a:moveTo>
                  <a:pt x="0" y="0"/>
                </a:moveTo>
                <a:lnTo>
                  <a:pt x="3429735" y="0"/>
                </a:lnTo>
                <a:lnTo>
                  <a:pt x="3429735" y="982573"/>
                </a:lnTo>
                <a:lnTo>
                  <a:pt x="0" y="982573"/>
                </a:lnTo>
                <a:lnTo>
                  <a:pt x="0" y="0"/>
                </a:lnTo>
                <a:close/>
              </a:path>
            </a:pathLst>
          </a:custGeom>
          <a:blipFill>
            <a:blip r:embed="rId7"/>
            <a:stretch>
              <a:fillRect/>
            </a:stretch>
          </a:blipFill>
        </p:spPr>
      </p:sp>
      <p:sp>
        <p:nvSpPr>
          <p:cNvPr id="9" name="TextBox 9"/>
          <p:cNvSpPr txBox="1"/>
          <p:nvPr/>
        </p:nvSpPr>
        <p:spPr>
          <a:xfrm>
            <a:off x="138156" y="406598"/>
            <a:ext cx="9536472" cy="1943735"/>
          </a:xfrm>
          <a:prstGeom prst="rect">
            <a:avLst/>
          </a:prstGeom>
        </p:spPr>
        <p:txBody>
          <a:bodyPr lIns="0" tIns="0" rIns="0" bIns="0" rtlCol="0" anchor="t">
            <a:spAutoFit/>
          </a:bodyPr>
          <a:lstStyle/>
          <a:p>
            <a:pPr algn="ctr">
              <a:lnSpc>
                <a:spcPts val="7875"/>
              </a:lnSpc>
            </a:pPr>
            <a:r>
              <a:rPr lang="en-US" sz="5400" b="1" dirty="0" err="1">
                <a:solidFill>
                  <a:srgbClr val="F7B4A7"/>
                </a:solidFill>
                <a:latin typeface="Arial Bold" panose="020B0802020202020204"/>
                <a:ea typeface="Arial Bold" panose="020B0802020202020204"/>
                <a:cs typeface="Arial Bold" panose="020B0802020202020204"/>
                <a:sym typeface="Arial Bold" panose="020B0802020202020204"/>
              </a:rPr>
              <a:t>Xây</a:t>
            </a:r>
            <a:r>
              <a:rPr lang="en-US" sz="5400" b="1" dirty="0">
                <a:solidFill>
                  <a:srgbClr val="F7B4A7"/>
                </a:solidFill>
                <a:latin typeface="Arial Bold" panose="020B0802020202020204"/>
                <a:ea typeface="Arial Bold" panose="020B0802020202020204"/>
                <a:cs typeface="Arial Bold" panose="020B0802020202020204"/>
                <a:sym typeface="Arial Bold" panose="020B0802020202020204"/>
              </a:rPr>
              <a:t> </a:t>
            </a:r>
            <a:r>
              <a:rPr lang="en-US" sz="5400" b="1" dirty="0" err="1">
                <a:solidFill>
                  <a:srgbClr val="F7B4A7"/>
                </a:solidFill>
                <a:latin typeface="Arial Bold" panose="020B0802020202020204"/>
                <a:ea typeface="Arial Bold" panose="020B0802020202020204"/>
                <a:cs typeface="Arial Bold" panose="020B0802020202020204"/>
                <a:sym typeface="Arial Bold" panose="020B0802020202020204"/>
              </a:rPr>
              <a:t>dựng</a:t>
            </a:r>
            <a:r>
              <a:rPr lang="en-US" sz="5400" b="1" dirty="0">
                <a:solidFill>
                  <a:srgbClr val="F7B4A7"/>
                </a:solidFill>
                <a:latin typeface="Arial Bold" panose="020B0802020202020204"/>
                <a:ea typeface="Arial Bold" panose="020B0802020202020204"/>
                <a:cs typeface="Arial Bold" panose="020B0802020202020204"/>
                <a:sym typeface="Arial Bold" panose="020B0802020202020204"/>
              </a:rPr>
              <a:t> </a:t>
            </a:r>
            <a:r>
              <a:rPr lang="en-US" sz="5400" b="1" dirty="0" err="1">
                <a:solidFill>
                  <a:srgbClr val="F7B4A7"/>
                </a:solidFill>
                <a:latin typeface="Arial Bold" panose="020B0802020202020204"/>
                <a:ea typeface="Arial Bold" panose="020B0802020202020204"/>
                <a:cs typeface="Arial Bold" panose="020B0802020202020204"/>
                <a:sym typeface="Arial Bold" panose="020B0802020202020204"/>
              </a:rPr>
              <a:t>trang</a:t>
            </a:r>
            <a:r>
              <a:rPr lang="en-US" sz="5400" b="1" dirty="0">
                <a:solidFill>
                  <a:srgbClr val="F7B4A7"/>
                </a:solidFill>
                <a:latin typeface="Arial Bold" panose="020B0802020202020204"/>
                <a:ea typeface="Arial Bold" panose="020B0802020202020204"/>
                <a:cs typeface="Arial Bold" panose="020B0802020202020204"/>
                <a:sym typeface="Arial Bold" panose="020B0802020202020204"/>
              </a:rPr>
              <a:t> </a:t>
            </a:r>
            <a:r>
              <a:rPr lang="en-US" sz="5400" b="1" dirty="0" err="1">
                <a:solidFill>
                  <a:srgbClr val="F7B4A7"/>
                </a:solidFill>
                <a:latin typeface="Arial Bold" panose="020B0802020202020204"/>
                <a:ea typeface="Arial Bold" panose="020B0802020202020204"/>
                <a:cs typeface="Arial Bold" panose="020B0802020202020204"/>
                <a:sym typeface="Arial Bold" panose="020B0802020202020204"/>
              </a:rPr>
              <a:t>Thông</a:t>
            </a:r>
            <a:r>
              <a:rPr lang="en-US" sz="5400" b="1" dirty="0">
                <a:solidFill>
                  <a:srgbClr val="F7B4A7"/>
                </a:solidFill>
                <a:latin typeface="Arial Bold" panose="020B0802020202020204"/>
                <a:ea typeface="Arial Bold" panose="020B0802020202020204"/>
                <a:cs typeface="Arial Bold" panose="020B0802020202020204"/>
                <a:sym typeface="Arial Bold" panose="020B0802020202020204"/>
              </a:rPr>
              <a:t> tin </a:t>
            </a:r>
            <a:r>
              <a:rPr lang="en-US" sz="5400" b="1" dirty="0" err="1">
                <a:solidFill>
                  <a:srgbClr val="F7B4A7"/>
                </a:solidFill>
                <a:latin typeface="Arial Bold" panose="020B0802020202020204"/>
                <a:ea typeface="Arial Bold" panose="020B0802020202020204"/>
                <a:cs typeface="Arial Bold" panose="020B0802020202020204"/>
                <a:sym typeface="Arial Bold" panose="020B0802020202020204"/>
              </a:rPr>
              <a:t>sinh</a:t>
            </a:r>
            <a:r>
              <a:rPr lang="en-US" sz="5400" b="1" dirty="0">
                <a:solidFill>
                  <a:srgbClr val="F7B4A7"/>
                </a:solidFill>
                <a:latin typeface="Arial Bold" panose="020B0802020202020204"/>
                <a:ea typeface="Arial Bold" panose="020B0802020202020204"/>
                <a:cs typeface="Arial Bold" panose="020B0802020202020204"/>
                <a:sym typeface="Arial Bold" panose="020B0802020202020204"/>
              </a:rPr>
              <a:t> </a:t>
            </a:r>
            <a:r>
              <a:rPr lang="en-US" sz="5400" b="1" dirty="0" err="1">
                <a:solidFill>
                  <a:srgbClr val="F7B4A7"/>
                </a:solidFill>
                <a:latin typeface="Arial Bold" panose="020B0802020202020204"/>
                <a:ea typeface="Arial Bold" panose="020B0802020202020204"/>
                <a:cs typeface="Arial Bold" panose="020B0802020202020204"/>
                <a:sym typeface="Arial Bold" panose="020B0802020202020204"/>
              </a:rPr>
              <a:t>viên</a:t>
            </a:r>
            <a:endParaRPr lang="en-US" sz="5400" b="1" dirty="0">
              <a:solidFill>
                <a:srgbClr val="F7B4A7"/>
              </a:solidFill>
              <a:latin typeface="Arial Bold" panose="020B0802020202020204"/>
              <a:ea typeface="Arial Bold" panose="020B0802020202020204"/>
              <a:cs typeface="Arial Bold" panose="020B0802020202020204"/>
              <a:sym typeface="Arial Bold" panose="020B0802020202020204"/>
            </a:endParaRPr>
          </a:p>
        </p:txBody>
      </p:sp>
      <p:sp>
        <p:nvSpPr>
          <p:cNvPr id="10" name="TextBox 10"/>
          <p:cNvSpPr txBox="1"/>
          <p:nvPr/>
        </p:nvSpPr>
        <p:spPr>
          <a:xfrm>
            <a:off x="1028700" y="3418720"/>
            <a:ext cx="6482076" cy="1028700"/>
          </a:xfrm>
          <a:prstGeom prst="rect">
            <a:avLst/>
          </a:prstGeom>
        </p:spPr>
        <p:txBody>
          <a:bodyPr lIns="0" tIns="0" rIns="0" bIns="0" rtlCol="0" anchor="t">
            <a:spAutoFit/>
          </a:bodyPr>
          <a:lstStyle/>
          <a:p>
            <a:pPr algn="l">
              <a:lnSpc>
                <a:spcPts val="4200"/>
              </a:lnSpc>
            </a:pPr>
            <a:r>
              <a:rPr lang="en-US" sz="3000" b="1" dirty="0" err="1">
                <a:solidFill>
                  <a:srgbClr val="3CB6C0"/>
                </a:solidFill>
                <a:latin typeface="TT Norms Bold" panose="02000803030000020004"/>
                <a:ea typeface="TT Norms Bold" panose="02000803030000020004"/>
                <a:cs typeface="TT Norms Bold" panose="02000803030000020004"/>
                <a:sym typeface="TT Norms Bold" panose="02000803030000020004"/>
              </a:rPr>
              <a:t>Chức</a:t>
            </a:r>
            <a:r>
              <a:rPr lang="en-US" sz="3000" b="1" dirty="0">
                <a:solidFill>
                  <a:srgbClr val="3CB6C0"/>
                </a:solidFill>
                <a:latin typeface="TT Norms Bold" panose="02000803030000020004"/>
                <a:ea typeface="TT Norms Bold" panose="02000803030000020004"/>
                <a:cs typeface="TT Norms Bold" panose="02000803030000020004"/>
                <a:sym typeface="TT Norms Bold" panose="02000803030000020004"/>
              </a:rPr>
              <a:t> </a:t>
            </a:r>
            <a:r>
              <a:rPr lang="en-US" sz="3000" b="1" dirty="0" err="1">
                <a:solidFill>
                  <a:srgbClr val="3CB6C0"/>
                </a:solidFill>
                <a:latin typeface="TT Norms Bold" panose="02000803030000020004"/>
                <a:ea typeface="TT Norms Bold" panose="02000803030000020004"/>
                <a:cs typeface="TT Norms Bold" panose="02000803030000020004"/>
                <a:sym typeface="TT Norms Bold" panose="02000803030000020004"/>
              </a:rPr>
              <a:t>năng</a:t>
            </a:r>
            <a:r>
              <a:rPr lang="en-US" sz="3000" b="1" dirty="0">
                <a:solidFill>
                  <a:srgbClr val="3CB6C0"/>
                </a:solidFill>
                <a:latin typeface="TT Norms Bold" panose="02000803030000020004"/>
                <a:ea typeface="TT Norms Bold" panose="02000803030000020004"/>
                <a:cs typeface="TT Norms Bold" panose="02000803030000020004"/>
                <a:sym typeface="TT Norms Bold" panose="02000803030000020004"/>
              </a:rPr>
              <a:t> </a:t>
            </a:r>
            <a:r>
              <a:rPr lang="en-US" sz="3000" b="1" dirty="0" err="1">
                <a:solidFill>
                  <a:srgbClr val="3CB6C0"/>
                </a:solidFill>
                <a:latin typeface="TT Norms Bold" panose="02000803030000020004"/>
                <a:ea typeface="TT Norms Bold" panose="02000803030000020004"/>
                <a:cs typeface="TT Norms Bold" panose="02000803030000020004"/>
                <a:sym typeface="TT Norms Bold" panose="02000803030000020004"/>
              </a:rPr>
              <a:t>xóa</a:t>
            </a:r>
            <a:endParaRPr lang="en-US" sz="3000" b="1" dirty="0">
              <a:solidFill>
                <a:srgbClr val="3CB6C0"/>
              </a:solidFill>
              <a:latin typeface="TT Norms Bold" panose="02000803030000020004"/>
              <a:ea typeface="TT Norms Bold" panose="02000803030000020004"/>
              <a:cs typeface="TT Norms Bold" panose="02000803030000020004"/>
              <a:sym typeface="TT Norms Bold" panose="02000803030000020004"/>
            </a:endParaRPr>
          </a:p>
          <a:p>
            <a:pPr marL="0" lvl="0" indent="0" algn="l">
              <a:lnSpc>
                <a:spcPts val="4200"/>
              </a:lnSpc>
            </a:pPr>
            <a:r>
              <a:rPr lang="en-US" sz="3000" b="1" dirty="0" err="1">
                <a:solidFill>
                  <a:srgbClr val="3CB6C0"/>
                </a:solidFill>
                <a:latin typeface="TT Norms Bold" panose="02000803030000020004"/>
                <a:ea typeface="TT Norms Bold" panose="02000803030000020004"/>
                <a:cs typeface="TT Norms Bold" panose="02000803030000020004"/>
                <a:sym typeface="TT Norms Bold" panose="02000803030000020004"/>
              </a:rPr>
              <a:t>thông</a:t>
            </a:r>
            <a:r>
              <a:rPr lang="en-US" sz="3000" b="1" dirty="0">
                <a:solidFill>
                  <a:srgbClr val="3CB6C0"/>
                </a:solidFill>
                <a:latin typeface="TT Norms Bold" panose="02000803030000020004"/>
                <a:ea typeface="TT Norms Bold" panose="02000803030000020004"/>
                <a:cs typeface="TT Norms Bold" panose="02000803030000020004"/>
                <a:sym typeface="TT Norms Bold" panose="02000803030000020004"/>
              </a:rPr>
              <a:t> tin </a:t>
            </a:r>
            <a:r>
              <a:rPr lang="en-US" sz="3000" b="1" dirty="0" err="1">
                <a:solidFill>
                  <a:srgbClr val="3CB6C0"/>
                </a:solidFill>
                <a:latin typeface="TT Norms Bold" panose="02000803030000020004"/>
                <a:ea typeface="TT Norms Bold" panose="02000803030000020004"/>
                <a:cs typeface="TT Norms Bold" panose="02000803030000020004"/>
                <a:sym typeface="TT Norms Bold" panose="02000803030000020004"/>
              </a:rPr>
              <a:t>sinh</a:t>
            </a:r>
            <a:r>
              <a:rPr lang="en-US" sz="3000" b="1" dirty="0">
                <a:solidFill>
                  <a:srgbClr val="3CB6C0"/>
                </a:solidFill>
                <a:latin typeface="TT Norms Bold" panose="02000803030000020004"/>
                <a:ea typeface="TT Norms Bold" panose="02000803030000020004"/>
                <a:cs typeface="TT Norms Bold" panose="02000803030000020004"/>
                <a:sym typeface="TT Norms Bold" panose="02000803030000020004"/>
              </a:rPr>
              <a:t> </a:t>
            </a:r>
            <a:r>
              <a:rPr lang="en-US" sz="3000" b="1" dirty="0" err="1">
                <a:solidFill>
                  <a:srgbClr val="3CB6C0"/>
                </a:solidFill>
                <a:latin typeface="TT Norms Bold" panose="02000803030000020004"/>
                <a:ea typeface="TT Norms Bold" panose="02000803030000020004"/>
                <a:cs typeface="TT Norms Bold" panose="02000803030000020004"/>
                <a:sym typeface="TT Norms Bold" panose="02000803030000020004"/>
              </a:rPr>
              <a:t>viên</a:t>
            </a:r>
            <a:endParaRPr lang="en-US" sz="3000" b="1" dirty="0">
              <a:solidFill>
                <a:srgbClr val="3CB6C0"/>
              </a:solidFill>
              <a:latin typeface="TT Norms Bold" panose="02000803030000020004"/>
              <a:ea typeface="TT Norms Bold" panose="02000803030000020004"/>
              <a:cs typeface="TT Norms Bold" panose="02000803030000020004"/>
              <a:sym typeface="TT Norms Bold" panose="02000803030000020004"/>
            </a:endParaRPr>
          </a:p>
        </p:txBody>
      </p:sp>
      <p:sp>
        <p:nvSpPr>
          <p:cNvPr id="11" name="TextBox 11"/>
          <p:cNvSpPr txBox="1"/>
          <p:nvPr/>
        </p:nvSpPr>
        <p:spPr>
          <a:xfrm>
            <a:off x="1070264" y="6261826"/>
            <a:ext cx="3836128" cy="1031581"/>
          </a:xfrm>
          <a:prstGeom prst="rect">
            <a:avLst/>
          </a:prstGeom>
        </p:spPr>
        <p:txBody>
          <a:bodyPr lIns="0" tIns="0" rIns="0" bIns="0" rtlCol="0" anchor="t">
            <a:spAutoFit/>
          </a:bodyPr>
          <a:lstStyle/>
          <a:p>
            <a:pPr algn="l">
              <a:lnSpc>
                <a:spcPts val="3920"/>
              </a:lnSpc>
            </a:pPr>
            <a:r>
              <a:rPr lang="en-US" sz="2800" b="1">
                <a:solidFill>
                  <a:srgbClr val="3CB6C0"/>
                </a:solidFill>
                <a:latin typeface="Arial Bold" panose="020B0802020202020204"/>
                <a:ea typeface="Arial Bold" panose="020B0802020202020204"/>
                <a:cs typeface="Arial Bold" panose="020B0802020202020204"/>
                <a:sym typeface="Arial Bold" panose="020B0802020202020204"/>
              </a:rPr>
              <a:t> Thông báo lại yêu cầu xóa của bạn </a:t>
            </a:r>
          </a:p>
        </p:txBody>
      </p:sp>
      <p:sp>
        <p:nvSpPr>
          <p:cNvPr id="12" name="TextBox 12"/>
          <p:cNvSpPr txBox="1"/>
          <p:nvPr/>
        </p:nvSpPr>
        <p:spPr>
          <a:xfrm>
            <a:off x="1142751" y="8096047"/>
            <a:ext cx="4310914" cy="1031581"/>
          </a:xfrm>
          <a:prstGeom prst="rect">
            <a:avLst/>
          </a:prstGeom>
        </p:spPr>
        <p:txBody>
          <a:bodyPr lIns="0" tIns="0" rIns="0" bIns="0" rtlCol="0" anchor="t">
            <a:spAutoFit/>
          </a:bodyPr>
          <a:lstStyle/>
          <a:p>
            <a:pPr algn="l">
              <a:lnSpc>
                <a:spcPts val="3920"/>
              </a:lnSpc>
            </a:pPr>
            <a:r>
              <a:rPr lang="en-US" sz="2800" b="1">
                <a:solidFill>
                  <a:srgbClr val="3CB6C0"/>
                </a:solidFill>
                <a:latin typeface="Arial Bold" panose="020B0802020202020204"/>
                <a:ea typeface="Arial Bold" panose="020B0802020202020204"/>
                <a:cs typeface="Arial Bold" panose="020B0802020202020204"/>
                <a:sym typeface="Arial Bold" panose="020B0802020202020204"/>
              </a:rPr>
              <a:t> Nhấn nhút            để hoàn thành xóa</a:t>
            </a:r>
          </a:p>
        </p:txBody>
      </p:sp>
      <p:sp>
        <p:nvSpPr>
          <p:cNvPr id="13" name="Freeform 13"/>
          <p:cNvSpPr/>
          <p:nvPr/>
        </p:nvSpPr>
        <p:spPr>
          <a:xfrm>
            <a:off x="3124218" y="8002354"/>
            <a:ext cx="929049" cy="614106"/>
          </a:xfrm>
          <a:custGeom>
            <a:avLst/>
            <a:gdLst/>
            <a:ahLst/>
            <a:cxnLst/>
            <a:rect l="l" t="t" r="r" b="b"/>
            <a:pathLst>
              <a:path w="929049" h="614106">
                <a:moveTo>
                  <a:pt x="0" y="0"/>
                </a:moveTo>
                <a:lnTo>
                  <a:pt x="929049" y="0"/>
                </a:lnTo>
                <a:lnTo>
                  <a:pt x="929049" y="614106"/>
                </a:lnTo>
                <a:lnTo>
                  <a:pt x="0" y="614106"/>
                </a:lnTo>
                <a:lnTo>
                  <a:pt x="0" y="0"/>
                </a:lnTo>
                <a:close/>
              </a:path>
            </a:pathLst>
          </a:custGeom>
          <a:blipFill>
            <a:blip r:embed="rId8"/>
            <a:stretch>
              <a:fillRect l="-21274" t="-13091" b="-5329"/>
            </a:stretch>
          </a:blipFill>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sp>
        <p:nvSpPr>
          <p:cNvPr id="2" name="TextBox 2"/>
          <p:cNvSpPr txBox="1"/>
          <p:nvPr/>
        </p:nvSpPr>
        <p:spPr>
          <a:xfrm>
            <a:off x="6486633" y="419984"/>
            <a:ext cx="10001600" cy="2438400"/>
          </a:xfrm>
          <a:prstGeom prst="rect">
            <a:avLst/>
          </a:prstGeom>
        </p:spPr>
        <p:txBody>
          <a:bodyPr lIns="0" tIns="0" rIns="0" bIns="0" rtlCol="0" anchor="t">
            <a:spAutoFit/>
          </a:bodyPr>
          <a:lstStyle/>
          <a:p>
            <a:pPr algn="ctr">
              <a:lnSpc>
                <a:spcPts val="9000"/>
              </a:lnSpc>
            </a:pPr>
            <a:r>
              <a:rPr lang="en-US" sz="7500" b="1">
                <a:solidFill>
                  <a:srgbClr val="F7B4A7"/>
                </a:solidFill>
                <a:latin typeface="Arial Bold" panose="020B0802020202020204"/>
                <a:ea typeface="Arial Bold" panose="020B0802020202020204"/>
                <a:cs typeface="Arial Bold" panose="020B0802020202020204"/>
                <a:sym typeface="Arial Bold" panose="020B0802020202020204"/>
              </a:rPr>
              <a:t>Chi tiết nội dung phần báo cáo</a:t>
            </a:r>
          </a:p>
        </p:txBody>
      </p:sp>
      <p:sp>
        <p:nvSpPr>
          <p:cNvPr id="3" name="Freeform 3"/>
          <p:cNvSpPr/>
          <p:nvPr/>
        </p:nvSpPr>
        <p:spPr>
          <a:xfrm>
            <a:off x="1309758" y="1684366"/>
            <a:ext cx="3109196" cy="4110716"/>
          </a:xfrm>
          <a:custGeom>
            <a:avLst/>
            <a:gdLst/>
            <a:ahLst/>
            <a:cxnLst/>
            <a:rect l="l" t="t" r="r" b="b"/>
            <a:pathLst>
              <a:path w="3109196" h="4110716">
                <a:moveTo>
                  <a:pt x="0" y="0"/>
                </a:moveTo>
                <a:lnTo>
                  <a:pt x="3109196" y="0"/>
                </a:lnTo>
                <a:lnTo>
                  <a:pt x="3109196" y="4110716"/>
                </a:lnTo>
                <a:lnTo>
                  <a:pt x="0" y="4110716"/>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4" name="Freeform 4"/>
          <p:cNvSpPr/>
          <p:nvPr/>
        </p:nvSpPr>
        <p:spPr>
          <a:xfrm>
            <a:off x="2169375" y="2318900"/>
            <a:ext cx="3109196" cy="4110716"/>
          </a:xfrm>
          <a:custGeom>
            <a:avLst/>
            <a:gdLst/>
            <a:ahLst/>
            <a:cxnLst/>
            <a:rect l="l" t="t" r="r" b="b"/>
            <a:pathLst>
              <a:path w="3109196" h="4110716">
                <a:moveTo>
                  <a:pt x="0" y="0"/>
                </a:moveTo>
                <a:lnTo>
                  <a:pt x="3109196" y="0"/>
                </a:lnTo>
                <a:lnTo>
                  <a:pt x="3109196" y="4110716"/>
                </a:lnTo>
                <a:lnTo>
                  <a:pt x="0" y="4110716"/>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sp>
      <p:sp>
        <p:nvSpPr>
          <p:cNvPr id="5" name="Freeform 5"/>
          <p:cNvSpPr/>
          <p:nvPr/>
        </p:nvSpPr>
        <p:spPr>
          <a:xfrm>
            <a:off x="3063931" y="2912104"/>
            <a:ext cx="3109196" cy="4110716"/>
          </a:xfrm>
          <a:custGeom>
            <a:avLst/>
            <a:gdLst/>
            <a:ahLst/>
            <a:cxnLst/>
            <a:rect l="l" t="t" r="r" b="b"/>
            <a:pathLst>
              <a:path w="3109196" h="4110716">
                <a:moveTo>
                  <a:pt x="0" y="0"/>
                </a:moveTo>
                <a:lnTo>
                  <a:pt x="3109196" y="0"/>
                </a:lnTo>
                <a:lnTo>
                  <a:pt x="3109196" y="4110715"/>
                </a:lnTo>
                <a:lnTo>
                  <a:pt x="0" y="4110715"/>
                </a:lnTo>
                <a:lnTo>
                  <a:pt x="0" y="0"/>
                </a:lnTo>
                <a:close/>
              </a:path>
            </a:pathLst>
          </a:custGeom>
          <a:blipFill>
            <a:blip r:embed="rId6">
              <a:extLst>
                <a:ext uri="{96DAC541-7B7A-43D3-8B79-37D633B846F1}">
                  <asvg:svgBlip xmlns="" xmlns:asvg="http://schemas.microsoft.com/office/drawing/2016/SVG/main" r:embed="rId7"/>
                </a:ext>
              </a:extLst>
            </a:blip>
            <a:stretch>
              <a:fillRect/>
            </a:stretch>
          </a:blipFill>
        </p:spPr>
      </p:sp>
      <p:grpSp>
        <p:nvGrpSpPr>
          <p:cNvPr id="6" name="Group 6"/>
          <p:cNvGrpSpPr/>
          <p:nvPr/>
        </p:nvGrpSpPr>
        <p:grpSpPr>
          <a:xfrm>
            <a:off x="6486633" y="3062892"/>
            <a:ext cx="12114873" cy="6547329"/>
            <a:chOff x="0" y="0"/>
            <a:chExt cx="16153165" cy="8729772"/>
          </a:xfrm>
        </p:grpSpPr>
        <p:sp>
          <p:nvSpPr>
            <p:cNvPr id="7" name="TextBox 7"/>
            <p:cNvSpPr txBox="1"/>
            <p:nvPr/>
          </p:nvSpPr>
          <p:spPr>
            <a:xfrm>
              <a:off x="1068521" y="-190500"/>
              <a:ext cx="10627715" cy="800100"/>
            </a:xfrm>
            <a:prstGeom prst="rect">
              <a:avLst/>
            </a:prstGeom>
          </p:spPr>
          <p:txBody>
            <a:bodyPr lIns="0" tIns="0" rIns="0" bIns="0" rtlCol="0" anchor="t">
              <a:spAutoFit/>
            </a:bodyPr>
            <a:lstStyle/>
            <a:p>
              <a:pPr algn="ctr">
                <a:lnSpc>
                  <a:spcPts val="4950"/>
                </a:lnSpc>
              </a:pPr>
              <a:r>
                <a:rPr lang="en-US" sz="3000" b="1" spc="360">
                  <a:solidFill>
                    <a:srgbClr val="94DDDE"/>
                  </a:solidFill>
                  <a:latin typeface="Arial Bold" panose="020B0802020202020204"/>
                  <a:ea typeface="Arial Bold" panose="020B0802020202020204"/>
                  <a:cs typeface="Arial Bold" panose="020B0802020202020204"/>
                  <a:sym typeface="Arial Bold" panose="020B0802020202020204"/>
                </a:rPr>
                <a:t>TỔNG QUAN VỀ LÝ THUYẾT </a:t>
              </a:r>
            </a:p>
          </p:txBody>
        </p:sp>
        <p:sp>
          <p:nvSpPr>
            <p:cNvPr id="8" name="TextBox 8"/>
            <p:cNvSpPr txBox="1"/>
            <p:nvPr/>
          </p:nvSpPr>
          <p:spPr>
            <a:xfrm>
              <a:off x="0" y="716773"/>
              <a:ext cx="16153165" cy="1444625"/>
            </a:xfrm>
            <a:prstGeom prst="rect">
              <a:avLst/>
            </a:prstGeom>
          </p:spPr>
          <p:txBody>
            <a:bodyPr lIns="0" tIns="0" rIns="0" bIns="0" rtlCol="0" anchor="t">
              <a:spAutoFit/>
            </a:bodyPr>
            <a:lstStyle/>
            <a:p>
              <a:pPr marL="647700" lvl="1" indent="-323850" algn="just">
                <a:lnSpc>
                  <a:spcPts val="4200"/>
                </a:lnSpc>
                <a:buFont typeface="Arial" panose="020B0604020202020204"/>
                <a:buChar char="•"/>
              </a:pPr>
              <a:r>
                <a:rPr lang="en-US" sz="3000">
                  <a:solidFill>
                    <a:srgbClr val="FFFFFF"/>
                  </a:solidFill>
                  <a:latin typeface="Arial" panose="020B0604020202020204"/>
                  <a:ea typeface="Arial" panose="020B0604020202020204"/>
                  <a:cs typeface="Arial" panose="020B0604020202020204"/>
                  <a:sym typeface="Arial" panose="020B0604020202020204"/>
                </a:rPr>
                <a:t>Mã nguồn mở </a:t>
              </a:r>
            </a:p>
            <a:p>
              <a:pPr marL="647700" lvl="1" indent="-323850" algn="just">
                <a:lnSpc>
                  <a:spcPts val="4200"/>
                </a:lnSpc>
                <a:buFont typeface="Arial" panose="020B0604020202020204"/>
                <a:buChar char="•"/>
              </a:pPr>
              <a:r>
                <a:rPr lang="en-US" sz="3000">
                  <a:solidFill>
                    <a:srgbClr val="FFFFFF"/>
                  </a:solidFill>
                  <a:latin typeface="Arial" panose="020B0604020202020204"/>
                  <a:ea typeface="Arial" panose="020B0604020202020204"/>
                  <a:cs typeface="Arial" panose="020B0604020202020204"/>
                  <a:sym typeface="Arial" panose="020B0604020202020204"/>
                </a:rPr>
                <a:t>Ngôn ngữ PHP</a:t>
              </a:r>
            </a:p>
          </p:txBody>
        </p:sp>
        <p:sp>
          <p:nvSpPr>
            <p:cNvPr id="9" name="TextBox 9"/>
            <p:cNvSpPr txBox="1"/>
            <p:nvPr/>
          </p:nvSpPr>
          <p:spPr>
            <a:xfrm>
              <a:off x="1068521" y="2825134"/>
              <a:ext cx="10627715" cy="800100"/>
            </a:xfrm>
            <a:prstGeom prst="rect">
              <a:avLst/>
            </a:prstGeom>
          </p:spPr>
          <p:txBody>
            <a:bodyPr lIns="0" tIns="0" rIns="0" bIns="0" rtlCol="0" anchor="t">
              <a:spAutoFit/>
            </a:bodyPr>
            <a:lstStyle/>
            <a:p>
              <a:pPr algn="ctr">
                <a:lnSpc>
                  <a:spcPts val="4950"/>
                </a:lnSpc>
              </a:pPr>
              <a:r>
                <a:rPr lang="en-US" sz="3000" b="1" spc="360">
                  <a:solidFill>
                    <a:srgbClr val="94DDDE"/>
                  </a:solidFill>
                  <a:latin typeface="Arial Bold" panose="020B0802020202020204"/>
                  <a:ea typeface="Arial Bold" panose="020B0802020202020204"/>
                  <a:cs typeface="Arial Bold" panose="020B0802020202020204"/>
                  <a:sym typeface="Arial Bold" panose="020B0802020202020204"/>
                </a:rPr>
                <a:t>TRANG WEB QUẢN LÝ SINH VIÊN </a:t>
              </a:r>
            </a:p>
          </p:txBody>
        </p:sp>
        <p:sp>
          <p:nvSpPr>
            <p:cNvPr id="10" name="TextBox 10"/>
            <p:cNvSpPr txBox="1"/>
            <p:nvPr/>
          </p:nvSpPr>
          <p:spPr>
            <a:xfrm>
              <a:off x="0" y="3729147"/>
              <a:ext cx="16153165" cy="5000625"/>
            </a:xfrm>
            <a:prstGeom prst="rect">
              <a:avLst/>
            </a:prstGeom>
          </p:spPr>
          <p:txBody>
            <a:bodyPr lIns="0" tIns="0" rIns="0" bIns="0" rtlCol="0" anchor="t">
              <a:spAutoFit/>
            </a:bodyPr>
            <a:lstStyle/>
            <a:p>
              <a:pPr marL="647700" lvl="1" indent="-323850" algn="just">
                <a:lnSpc>
                  <a:spcPts val="4200"/>
                </a:lnSpc>
                <a:buFont typeface="Arial" panose="020B0604020202020204"/>
                <a:buChar char="•"/>
              </a:pPr>
              <a:r>
                <a:rPr lang="en-US" sz="3000">
                  <a:solidFill>
                    <a:srgbClr val="FFFFFF"/>
                  </a:solidFill>
                  <a:latin typeface="Arial" panose="020B0604020202020204"/>
                  <a:ea typeface="Arial" panose="020B0604020202020204"/>
                  <a:cs typeface="Arial" panose="020B0604020202020204"/>
                  <a:sym typeface="Arial" panose="020B0604020202020204"/>
                </a:rPr>
                <a:t>Kết nối cơ sở dữ liệu </a:t>
              </a:r>
            </a:p>
            <a:p>
              <a:pPr marL="647700" lvl="1" indent="-323850" algn="just">
                <a:lnSpc>
                  <a:spcPts val="4200"/>
                </a:lnSpc>
                <a:buFont typeface="Arial" panose="020B0604020202020204"/>
                <a:buChar char="•"/>
              </a:pPr>
              <a:r>
                <a:rPr lang="en-US" sz="3000">
                  <a:solidFill>
                    <a:srgbClr val="FFFFFF"/>
                  </a:solidFill>
                  <a:latin typeface="Arial" panose="020B0604020202020204"/>
                  <a:ea typeface="Arial" panose="020B0604020202020204"/>
                  <a:cs typeface="Arial" panose="020B0604020202020204"/>
                  <a:sym typeface="Arial" panose="020B0604020202020204"/>
                </a:rPr>
                <a:t>Xây dựng trang đăng nhập</a:t>
              </a:r>
            </a:p>
            <a:p>
              <a:pPr marL="647700" lvl="1" indent="-323850" algn="just">
                <a:lnSpc>
                  <a:spcPts val="4200"/>
                </a:lnSpc>
                <a:buFont typeface="Arial" panose="020B0604020202020204"/>
                <a:buChar char="•"/>
              </a:pPr>
              <a:r>
                <a:rPr lang="en-US" sz="3000">
                  <a:solidFill>
                    <a:srgbClr val="FFFFFF"/>
                  </a:solidFill>
                  <a:latin typeface="Arial" panose="020B0604020202020204"/>
                  <a:ea typeface="Arial" panose="020B0604020202020204"/>
                  <a:cs typeface="Arial" panose="020B0604020202020204"/>
                  <a:sym typeface="Arial" panose="020B0604020202020204"/>
                </a:rPr>
                <a:t>Xây dựng trang đăng ký</a:t>
              </a:r>
            </a:p>
            <a:p>
              <a:pPr marL="647700" lvl="1" indent="-323850" algn="just">
                <a:lnSpc>
                  <a:spcPts val="4200"/>
                </a:lnSpc>
                <a:buFont typeface="Arial" panose="020B0604020202020204"/>
                <a:buChar char="•"/>
              </a:pPr>
              <a:r>
                <a:rPr lang="en-US" sz="3000">
                  <a:solidFill>
                    <a:srgbClr val="FFFFFF"/>
                  </a:solidFill>
                  <a:latin typeface="Arial" panose="020B0604020202020204"/>
                  <a:ea typeface="Arial" panose="020B0604020202020204"/>
                  <a:cs typeface="Arial" panose="020B0604020202020204"/>
                  <a:sym typeface="Arial" panose="020B0604020202020204"/>
                </a:rPr>
                <a:t>Xây dựng trang chủ</a:t>
              </a:r>
            </a:p>
            <a:p>
              <a:pPr marL="647700" lvl="1" indent="-323850" algn="just">
                <a:lnSpc>
                  <a:spcPts val="4200"/>
                </a:lnSpc>
                <a:buFont typeface="Arial" panose="020B0604020202020204"/>
                <a:buChar char="•"/>
              </a:pPr>
              <a:r>
                <a:rPr lang="en-US" sz="3000">
                  <a:solidFill>
                    <a:srgbClr val="FFFFFF"/>
                  </a:solidFill>
                  <a:latin typeface="Arial" panose="020B0604020202020204"/>
                  <a:ea typeface="Arial" panose="020B0604020202020204"/>
                  <a:cs typeface="Arial" panose="020B0604020202020204"/>
                  <a:sym typeface="Arial" panose="020B0604020202020204"/>
                </a:rPr>
                <a:t>Xây dựng trang thông tin lớp học</a:t>
              </a:r>
            </a:p>
            <a:p>
              <a:pPr marL="647700" lvl="1" indent="-323850" algn="just">
                <a:lnSpc>
                  <a:spcPts val="4200"/>
                </a:lnSpc>
                <a:buFont typeface="Arial" panose="020B0604020202020204"/>
                <a:buChar char="•"/>
              </a:pPr>
              <a:r>
                <a:rPr lang="en-US" sz="3000">
                  <a:solidFill>
                    <a:srgbClr val="FFFFFF"/>
                  </a:solidFill>
                  <a:latin typeface="Arial" panose="020B0604020202020204"/>
                  <a:ea typeface="Arial" panose="020B0604020202020204"/>
                  <a:cs typeface="Arial" panose="020B0604020202020204"/>
                  <a:sym typeface="Arial" panose="020B0604020202020204"/>
                </a:rPr>
                <a:t>Xây dựng trang thông tin sinh viên</a:t>
              </a:r>
            </a:p>
            <a:p>
              <a:pPr marL="647700" lvl="1" indent="-323850" algn="just">
                <a:lnSpc>
                  <a:spcPts val="4200"/>
                </a:lnSpc>
                <a:buFont typeface="Arial" panose="020B0604020202020204"/>
                <a:buChar char="•"/>
              </a:pPr>
              <a:r>
                <a:rPr lang="en-US" sz="3000">
                  <a:solidFill>
                    <a:srgbClr val="FFFFFF"/>
                  </a:solidFill>
                  <a:latin typeface="Arial" panose="020B0604020202020204"/>
                  <a:ea typeface="Arial" panose="020B0604020202020204"/>
                  <a:cs typeface="Arial" panose="020B0604020202020204"/>
                  <a:sym typeface="Arial" panose="020B0604020202020204"/>
                </a:rPr>
                <a:t>Xây dựng các chức năng khác</a:t>
              </a: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rotWithShape="1">
          <a:gsLst>
            <a:gs pos="0">
              <a:srgbClr val="03346E">
                <a:alpha val="100000"/>
              </a:srgbClr>
            </a:gs>
            <a:gs pos="100000">
              <a:srgbClr val="6EACDA">
                <a:alpha val="100000"/>
              </a:srgbClr>
            </a:gs>
          </a:gsLst>
          <a:lin ang="2700000"/>
        </a:gradFill>
        <a:effectLst/>
      </p:bgPr>
    </p:bg>
    <p:spTree>
      <p:nvGrpSpPr>
        <p:cNvPr id="1" name=""/>
        <p:cNvGrpSpPr/>
        <p:nvPr/>
      </p:nvGrpSpPr>
      <p:grpSpPr>
        <a:xfrm>
          <a:off x="0" y="0"/>
          <a:ext cx="0" cy="0"/>
          <a:chOff x="0" y="0"/>
          <a:chExt cx="0" cy="0"/>
        </a:xfrm>
      </p:grpSpPr>
      <p:grpSp>
        <p:nvGrpSpPr>
          <p:cNvPr id="2" name="Group 2"/>
          <p:cNvGrpSpPr/>
          <p:nvPr/>
        </p:nvGrpSpPr>
        <p:grpSpPr>
          <a:xfrm>
            <a:off x="-140961" y="4415236"/>
            <a:ext cx="18428961" cy="5143500"/>
            <a:chOff x="0" y="0"/>
            <a:chExt cx="2855128" cy="796863"/>
          </a:xfrm>
        </p:grpSpPr>
        <p:sp>
          <p:nvSpPr>
            <p:cNvPr id="3" name="Freeform 3"/>
            <p:cNvSpPr/>
            <p:nvPr/>
          </p:nvSpPr>
          <p:spPr>
            <a:xfrm>
              <a:off x="0" y="0"/>
              <a:ext cx="2855128" cy="796863"/>
            </a:xfrm>
            <a:custGeom>
              <a:avLst/>
              <a:gdLst/>
              <a:ahLst/>
              <a:cxnLst/>
              <a:rect l="l" t="t" r="r" b="b"/>
              <a:pathLst>
                <a:path w="2855128" h="796863">
                  <a:moveTo>
                    <a:pt x="9662" y="0"/>
                  </a:moveTo>
                  <a:lnTo>
                    <a:pt x="2845466" y="0"/>
                  </a:lnTo>
                  <a:cubicBezTo>
                    <a:pt x="2848029" y="0"/>
                    <a:pt x="2850486" y="1018"/>
                    <a:pt x="2852298" y="2830"/>
                  </a:cubicBezTo>
                  <a:cubicBezTo>
                    <a:pt x="2854110" y="4642"/>
                    <a:pt x="2855128" y="7100"/>
                    <a:pt x="2855128" y="9662"/>
                  </a:cubicBezTo>
                  <a:lnTo>
                    <a:pt x="2855128" y="787201"/>
                  </a:lnTo>
                  <a:cubicBezTo>
                    <a:pt x="2855128" y="792537"/>
                    <a:pt x="2850802" y="796863"/>
                    <a:pt x="2845466" y="796863"/>
                  </a:cubicBezTo>
                  <a:lnTo>
                    <a:pt x="9662" y="796863"/>
                  </a:lnTo>
                  <a:cubicBezTo>
                    <a:pt x="7100" y="796863"/>
                    <a:pt x="4642" y="795845"/>
                    <a:pt x="2830" y="794033"/>
                  </a:cubicBezTo>
                  <a:cubicBezTo>
                    <a:pt x="1018" y="792221"/>
                    <a:pt x="0" y="789763"/>
                    <a:pt x="0" y="787201"/>
                  </a:cubicBezTo>
                  <a:lnTo>
                    <a:pt x="0" y="9662"/>
                  </a:lnTo>
                  <a:cubicBezTo>
                    <a:pt x="0" y="7100"/>
                    <a:pt x="1018" y="4642"/>
                    <a:pt x="2830" y="2830"/>
                  </a:cubicBezTo>
                  <a:cubicBezTo>
                    <a:pt x="4642" y="1018"/>
                    <a:pt x="7100" y="0"/>
                    <a:pt x="9662" y="0"/>
                  </a:cubicBezTo>
                  <a:close/>
                </a:path>
              </a:pathLst>
            </a:custGeom>
            <a:blipFill>
              <a:blip r:embed="rId2"/>
              <a:stretch>
                <a:fillRect t="-69581" b="-69581"/>
              </a:stretch>
            </a:blipFill>
          </p:spPr>
        </p:sp>
      </p:grpSp>
      <p:sp>
        <p:nvSpPr>
          <p:cNvPr id="4" name="TextBox 4"/>
          <p:cNvSpPr txBox="1"/>
          <p:nvPr/>
        </p:nvSpPr>
        <p:spPr>
          <a:xfrm>
            <a:off x="10460306" y="5491999"/>
            <a:ext cx="3535447" cy="685800"/>
          </a:xfrm>
          <a:prstGeom prst="rect">
            <a:avLst/>
          </a:prstGeom>
        </p:spPr>
        <p:txBody>
          <a:bodyPr lIns="0" tIns="0" rIns="0" bIns="0" rtlCol="0" anchor="t">
            <a:spAutoFit/>
          </a:bodyPr>
          <a:lstStyle/>
          <a:p>
            <a:pPr algn="l">
              <a:lnSpc>
                <a:spcPts val="2735"/>
              </a:lnSpc>
            </a:pPr>
            <a:r>
              <a:rPr lang="en-US" sz="2280">
                <a:solidFill>
                  <a:srgbClr val="372A28"/>
                </a:solidFill>
                <a:latin typeface="Garet"/>
                <a:ea typeface="Garet"/>
                <a:cs typeface="Garet"/>
                <a:sym typeface="Garet"/>
              </a:rPr>
              <a:t>Digital Literacy: Using technology wisely.</a:t>
            </a:r>
          </a:p>
        </p:txBody>
      </p:sp>
      <p:grpSp>
        <p:nvGrpSpPr>
          <p:cNvPr id="5" name="Group 5"/>
          <p:cNvGrpSpPr/>
          <p:nvPr/>
        </p:nvGrpSpPr>
        <p:grpSpPr>
          <a:xfrm>
            <a:off x="1682904" y="4415236"/>
            <a:ext cx="6197758" cy="2130851"/>
            <a:chOff x="0" y="0"/>
            <a:chExt cx="2411266" cy="829017"/>
          </a:xfrm>
        </p:grpSpPr>
        <p:sp>
          <p:nvSpPr>
            <p:cNvPr id="6" name="Freeform 6"/>
            <p:cNvSpPr/>
            <p:nvPr/>
          </p:nvSpPr>
          <p:spPr>
            <a:xfrm>
              <a:off x="0" y="0"/>
              <a:ext cx="2411266" cy="829017"/>
            </a:xfrm>
            <a:custGeom>
              <a:avLst/>
              <a:gdLst/>
              <a:ahLst/>
              <a:cxnLst/>
              <a:rect l="l" t="t" r="r" b="b"/>
              <a:pathLst>
                <a:path w="2411266" h="829017">
                  <a:moveTo>
                    <a:pt x="63707" y="0"/>
                  </a:moveTo>
                  <a:lnTo>
                    <a:pt x="2347559" y="0"/>
                  </a:lnTo>
                  <a:cubicBezTo>
                    <a:pt x="2364455" y="0"/>
                    <a:pt x="2380660" y="6712"/>
                    <a:pt x="2392607" y="18659"/>
                  </a:cubicBezTo>
                  <a:cubicBezTo>
                    <a:pt x="2404554" y="30607"/>
                    <a:pt x="2411266" y="46811"/>
                    <a:pt x="2411266" y="63707"/>
                  </a:cubicBezTo>
                  <a:lnTo>
                    <a:pt x="2411266" y="765311"/>
                  </a:lnTo>
                  <a:cubicBezTo>
                    <a:pt x="2411266" y="782207"/>
                    <a:pt x="2404554" y="798411"/>
                    <a:pt x="2392607" y="810358"/>
                  </a:cubicBezTo>
                  <a:cubicBezTo>
                    <a:pt x="2380660" y="822305"/>
                    <a:pt x="2364455" y="829017"/>
                    <a:pt x="2347559" y="829017"/>
                  </a:cubicBezTo>
                  <a:lnTo>
                    <a:pt x="63707" y="829017"/>
                  </a:lnTo>
                  <a:cubicBezTo>
                    <a:pt x="46811" y="829017"/>
                    <a:pt x="30607" y="822305"/>
                    <a:pt x="18659" y="810358"/>
                  </a:cubicBezTo>
                  <a:cubicBezTo>
                    <a:pt x="6712" y="798411"/>
                    <a:pt x="0" y="782207"/>
                    <a:pt x="0" y="765311"/>
                  </a:cubicBezTo>
                  <a:lnTo>
                    <a:pt x="0" y="63707"/>
                  </a:lnTo>
                  <a:cubicBezTo>
                    <a:pt x="0" y="46811"/>
                    <a:pt x="6712" y="30607"/>
                    <a:pt x="18659" y="18659"/>
                  </a:cubicBezTo>
                  <a:cubicBezTo>
                    <a:pt x="30607" y="6712"/>
                    <a:pt x="46811" y="0"/>
                    <a:pt x="63707" y="0"/>
                  </a:cubicBezTo>
                  <a:close/>
                </a:path>
              </a:pathLst>
            </a:custGeom>
            <a:solidFill>
              <a:srgbClr val="E2E2B6"/>
            </a:solidFill>
          </p:spPr>
        </p:sp>
        <p:sp>
          <p:nvSpPr>
            <p:cNvPr id="7" name="TextBox 7"/>
            <p:cNvSpPr txBox="1"/>
            <p:nvPr/>
          </p:nvSpPr>
          <p:spPr>
            <a:xfrm>
              <a:off x="0" y="-28575"/>
              <a:ext cx="2411266" cy="857592"/>
            </a:xfrm>
            <a:prstGeom prst="rect">
              <a:avLst/>
            </a:prstGeom>
          </p:spPr>
          <p:txBody>
            <a:bodyPr lIns="50800" tIns="50800" rIns="50800" bIns="50800" rtlCol="0" anchor="ctr"/>
            <a:lstStyle/>
            <a:p>
              <a:pPr algn="ctr">
                <a:lnSpc>
                  <a:spcPts val="2660"/>
                </a:lnSpc>
                <a:spcBef>
                  <a:spcPct val="0"/>
                </a:spcBef>
              </a:pPr>
              <a:endParaRPr/>
            </a:p>
          </p:txBody>
        </p:sp>
      </p:grpSp>
      <p:grpSp>
        <p:nvGrpSpPr>
          <p:cNvPr id="8" name="Group 8"/>
          <p:cNvGrpSpPr/>
          <p:nvPr/>
        </p:nvGrpSpPr>
        <p:grpSpPr>
          <a:xfrm>
            <a:off x="8671766" y="4415236"/>
            <a:ext cx="6197758" cy="2130851"/>
            <a:chOff x="0" y="0"/>
            <a:chExt cx="2411266" cy="829017"/>
          </a:xfrm>
        </p:grpSpPr>
        <p:sp>
          <p:nvSpPr>
            <p:cNvPr id="9" name="Freeform 9"/>
            <p:cNvSpPr/>
            <p:nvPr/>
          </p:nvSpPr>
          <p:spPr>
            <a:xfrm>
              <a:off x="0" y="0"/>
              <a:ext cx="2411266" cy="829017"/>
            </a:xfrm>
            <a:custGeom>
              <a:avLst/>
              <a:gdLst/>
              <a:ahLst/>
              <a:cxnLst/>
              <a:rect l="l" t="t" r="r" b="b"/>
              <a:pathLst>
                <a:path w="2411266" h="829017">
                  <a:moveTo>
                    <a:pt x="63707" y="0"/>
                  </a:moveTo>
                  <a:lnTo>
                    <a:pt x="2347559" y="0"/>
                  </a:lnTo>
                  <a:cubicBezTo>
                    <a:pt x="2364455" y="0"/>
                    <a:pt x="2380660" y="6712"/>
                    <a:pt x="2392607" y="18659"/>
                  </a:cubicBezTo>
                  <a:cubicBezTo>
                    <a:pt x="2404554" y="30607"/>
                    <a:pt x="2411266" y="46811"/>
                    <a:pt x="2411266" y="63707"/>
                  </a:cubicBezTo>
                  <a:lnTo>
                    <a:pt x="2411266" y="765311"/>
                  </a:lnTo>
                  <a:cubicBezTo>
                    <a:pt x="2411266" y="782207"/>
                    <a:pt x="2404554" y="798411"/>
                    <a:pt x="2392607" y="810358"/>
                  </a:cubicBezTo>
                  <a:cubicBezTo>
                    <a:pt x="2380660" y="822305"/>
                    <a:pt x="2364455" y="829017"/>
                    <a:pt x="2347559" y="829017"/>
                  </a:cubicBezTo>
                  <a:lnTo>
                    <a:pt x="63707" y="829017"/>
                  </a:lnTo>
                  <a:cubicBezTo>
                    <a:pt x="46811" y="829017"/>
                    <a:pt x="30607" y="822305"/>
                    <a:pt x="18659" y="810358"/>
                  </a:cubicBezTo>
                  <a:cubicBezTo>
                    <a:pt x="6712" y="798411"/>
                    <a:pt x="0" y="782207"/>
                    <a:pt x="0" y="765311"/>
                  </a:cubicBezTo>
                  <a:lnTo>
                    <a:pt x="0" y="63707"/>
                  </a:lnTo>
                  <a:cubicBezTo>
                    <a:pt x="0" y="46811"/>
                    <a:pt x="6712" y="30607"/>
                    <a:pt x="18659" y="18659"/>
                  </a:cubicBezTo>
                  <a:cubicBezTo>
                    <a:pt x="30607" y="6712"/>
                    <a:pt x="46811" y="0"/>
                    <a:pt x="63707" y="0"/>
                  </a:cubicBezTo>
                  <a:close/>
                </a:path>
              </a:pathLst>
            </a:custGeom>
            <a:solidFill>
              <a:srgbClr val="E2E2B6"/>
            </a:solidFill>
          </p:spPr>
        </p:sp>
        <p:sp>
          <p:nvSpPr>
            <p:cNvPr id="10" name="TextBox 10"/>
            <p:cNvSpPr txBox="1"/>
            <p:nvPr/>
          </p:nvSpPr>
          <p:spPr>
            <a:xfrm>
              <a:off x="0" y="-28575"/>
              <a:ext cx="2411266" cy="857592"/>
            </a:xfrm>
            <a:prstGeom prst="rect">
              <a:avLst/>
            </a:prstGeom>
          </p:spPr>
          <p:txBody>
            <a:bodyPr lIns="50800" tIns="50800" rIns="50800" bIns="50800" rtlCol="0" anchor="ctr"/>
            <a:lstStyle/>
            <a:p>
              <a:pPr algn="ctr">
                <a:lnSpc>
                  <a:spcPts val="2660"/>
                </a:lnSpc>
                <a:spcBef>
                  <a:spcPct val="0"/>
                </a:spcBef>
              </a:pPr>
              <a:endParaRPr/>
            </a:p>
          </p:txBody>
        </p:sp>
      </p:grpSp>
      <p:grpSp>
        <p:nvGrpSpPr>
          <p:cNvPr id="11" name="Group 11"/>
          <p:cNvGrpSpPr/>
          <p:nvPr/>
        </p:nvGrpSpPr>
        <p:grpSpPr>
          <a:xfrm>
            <a:off x="5300316" y="7127449"/>
            <a:ext cx="6197758" cy="2130851"/>
            <a:chOff x="0" y="0"/>
            <a:chExt cx="2411266" cy="829017"/>
          </a:xfrm>
        </p:grpSpPr>
        <p:sp>
          <p:nvSpPr>
            <p:cNvPr id="12" name="Freeform 12"/>
            <p:cNvSpPr/>
            <p:nvPr/>
          </p:nvSpPr>
          <p:spPr>
            <a:xfrm>
              <a:off x="0" y="0"/>
              <a:ext cx="2411266" cy="829017"/>
            </a:xfrm>
            <a:custGeom>
              <a:avLst/>
              <a:gdLst/>
              <a:ahLst/>
              <a:cxnLst/>
              <a:rect l="l" t="t" r="r" b="b"/>
              <a:pathLst>
                <a:path w="2411266" h="829017">
                  <a:moveTo>
                    <a:pt x="63707" y="0"/>
                  </a:moveTo>
                  <a:lnTo>
                    <a:pt x="2347559" y="0"/>
                  </a:lnTo>
                  <a:cubicBezTo>
                    <a:pt x="2364455" y="0"/>
                    <a:pt x="2380660" y="6712"/>
                    <a:pt x="2392607" y="18659"/>
                  </a:cubicBezTo>
                  <a:cubicBezTo>
                    <a:pt x="2404554" y="30607"/>
                    <a:pt x="2411266" y="46811"/>
                    <a:pt x="2411266" y="63707"/>
                  </a:cubicBezTo>
                  <a:lnTo>
                    <a:pt x="2411266" y="765311"/>
                  </a:lnTo>
                  <a:cubicBezTo>
                    <a:pt x="2411266" y="782207"/>
                    <a:pt x="2404554" y="798411"/>
                    <a:pt x="2392607" y="810358"/>
                  </a:cubicBezTo>
                  <a:cubicBezTo>
                    <a:pt x="2380660" y="822305"/>
                    <a:pt x="2364455" y="829017"/>
                    <a:pt x="2347559" y="829017"/>
                  </a:cubicBezTo>
                  <a:lnTo>
                    <a:pt x="63707" y="829017"/>
                  </a:lnTo>
                  <a:cubicBezTo>
                    <a:pt x="46811" y="829017"/>
                    <a:pt x="30607" y="822305"/>
                    <a:pt x="18659" y="810358"/>
                  </a:cubicBezTo>
                  <a:cubicBezTo>
                    <a:pt x="6712" y="798411"/>
                    <a:pt x="0" y="782207"/>
                    <a:pt x="0" y="765311"/>
                  </a:cubicBezTo>
                  <a:lnTo>
                    <a:pt x="0" y="63707"/>
                  </a:lnTo>
                  <a:cubicBezTo>
                    <a:pt x="0" y="46811"/>
                    <a:pt x="6712" y="30607"/>
                    <a:pt x="18659" y="18659"/>
                  </a:cubicBezTo>
                  <a:cubicBezTo>
                    <a:pt x="30607" y="6712"/>
                    <a:pt x="46811" y="0"/>
                    <a:pt x="63707" y="0"/>
                  </a:cubicBezTo>
                  <a:close/>
                </a:path>
              </a:pathLst>
            </a:custGeom>
            <a:solidFill>
              <a:srgbClr val="E2E2B6"/>
            </a:solidFill>
          </p:spPr>
        </p:sp>
        <p:sp>
          <p:nvSpPr>
            <p:cNvPr id="13" name="TextBox 13"/>
            <p:cNvSpPr txBox="1"/>
            <p:nvPr/>
          </p:nvSpPr>
          <p:spPr>
            <a:xfrm>
              <a:off x="0" y="-28575"/>
              <a:ext cx="2411266" cy="857592"/>
            </a:xfrm>
            <a:prstGeom prst="rect">
              <a:avLst/>
            </a:prstGeom>
          </p:spPr>
          <p:txBody>
            <a:bodyPr lIns="50800" tIns="50800" rIns="50800" bIns="50800" rtlCol="0" anchor="ctr"/>
            <a:lstStyle/>
            <a:p>
              <a:pPr algn="ctr">
                <a:lnSpc>
                  <a:spcPts val="2660"/>
                </a:lnSpc>
                <a:spcBef>
                  <a:spcPct val="0"/>
                </a:spcBef>
              </a:pPr>
              <a:endParaRPr/>
            </a:p>
          </p:txBody>
        </p:sp>
      </p:grpSp>
      <p:grpSp>
        <p:nvGrpSpPr>
          <p:cNvPr id="14" name="Group 14"/>
          <p:cNvGrpSpPr/>
          <p:nvPr/>
        </p:nvGrpSpPr>
        <p:grpSpPr>
          <a:xfrm>
            <a:off x="13213488" y="-2020410"/>
            <a:ext cx="5225530" cy="5225530"/>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5D5F7">
                <a:alpha val="38824"/>
              </a:srgbClr>
            </a:solidFill>
          </p:spPr>
        </p:sp>
        <p:sp>
          <p:nvSpPr>
            <p:cNvPr id="16" name="TextBox 16"/>
            <p:cNvSpPr txBox="1"/>
            <p:nvPr/>
          </p:nvSpPr>
          <p:spPr>
            <a:xfrm>
              <a:off x="76200" y="47625"/>
              <a:ext cx="660400" cy="688975"/>
            </a:xfrm>
            <a:prstGeom prst="rect">
              <a:avLst/>
            </a:prstGeom>
          </p:spPr>
          <p:txBody>
            <a:bodyPr lIns="50800" tIns="50800" rIns="50800" bIns="50800" rtlCol="0" anchor="ctr"/>
            <a:lstStyle/>
            <a:p>
              <a:pPr algn="ctr">
                <a:lnSpc>
                  <a:spcPts val="2660"/>
                </a:lnSpc>
              </a:pPr>
              <a:endParaRPr/>
            </a:p>
          </p:txBody>
        </p:sp>
      </p:grpSp>
      <p:sp>
        <p:nvSpPr>
          <p:cNvPr id="17" name="Freeform 17"/>
          <p:cNvSpPr/>
          <p:nvPr/>
        </p:nvSpPr>
        <p:spPr>
          <a:xfrm>
            <a:off x="12417756" y="709482"/>
            <a:ext cx="2678296" cy="2678296"/>
          </a:xfrm>
          <a:custGeom>
            <a:avLst/>
            <a:gdLst/>
            <a:ahLst/>
            <a:cxnLst/>
            <a:rect l="l" t="t" r="r" b="b"/>
            <a:pathLst>
              <a:path w="2678296" h="2678296">
                <a:moveTo>
                  <a:pt x="0" y="0"/>
                </a:moveTo>
                <a:lnTo>
                  <a:pt x="2678296" y="0"/>
                </a:lnTo>
                <a:lnTo>
                  <a:pt x="2678296" y="2678297"/>
                </a:lnTo>
                <a:lnTo>
                  <a:pt x="0" y="2678297"/>
                </a:lnTo>
                <a:lnTo>
                  <a:pt x="0" y="0"/>
                </a:lnTo>
                <a:close/>
              </a:path>
            </a:pathLst>
          </a:custGeom>
          <a:blipFill>
            <a:blip r:embed="rId3">
              <a:alphaModFix amt="38000"/>
              <a:extLst>
                <a:ext uri="{96DAC541-7B7A-43D3-8B79-37D633B846F1}">
                  <asvg:svgBlip xmlns="" xmlns:asvg="http://schemas.microsoft.com/office/drawing/2016/SVG/main" r:embed="rId4"/>
                </a:ext>
              </a:extLst>
            </a:blip>
            <a:stretch>
              <a:fillRect/>
            </a:stretch>
          </a:blipFill>
        </p:spPr>
      </p:sp>
      <p:sp>
        <p:nvSpPr>
          <p:cNvPr id="18" name="Freeform 18"/>
          <p:cNvSpPr/>
          <p:nvPr/>
        </p:nvSpPr>
        <p:spPr>
          <a:xfrm>
            <a:off x="5996525" y="4914656"/>
            <a:ext cx="879317" cy="1132010"/>
          </a:xfrm>
          <a:custGeom>
            <a:avLst/>
            <a:gdLst/>
            <a:ahLst/>
            <a:cxnLst/>
            <a:rect l="l" t="t" r="r" b="b"/>
            <a:pathLst>
              <a:path w="879317" h="1132010">
                <a:moveTo>
                  <a:pt x="0" y="0"/>
                </a:moveTo>
                <a:lnTo>
                  <a:pt x="879317" y="0"/>
                </a:lnTo>
                <a:lnTo>
                  <a:pt x="879317" y="1132010"/>
                </a:lnTo>
                <a:lnTo>
                  <a:pt x="0" y="1132010"/>
                </a:lnTo>
                <a:lnTo>
                  <a:pt x="0" y="0"/>
                </a:lnTo>
                <a:close/>
              </a:path>
            </a:pathLst>
          </a:custGeom>
          <a:blipFill>
            <a:blip r:embed="rId5">
              <a:extLst>
                <a:ext uri="{96DAC541-7B7A-43D3-8B79-37D633B846F1}">
                  <asvg:svgBlip xmlns="" xmlns:asvg="http://schemas.microsoft.com/office/drawing/2016/SVG/main" r:embed="rId6"/>
                </a:ext>
              </a:extLst>
            </a:blip>
            <a:stretch>
              <a:fillRect/>
            </a:stretch>
          </a:blipFill>
        </p:spPr>
      </p:sp>
      <p:sp>
        <p:nvSpPr>
          <p:cNvPr id="19" name="Freeform 19"/>
          <p:cNvSpPr/>
          <p:nvPr/>
        </p:nvSpPr>
        <p:spPr>
          <a:xfrm>
            <a:off x="13213488" y="4746748"/>
            <a:ext cx="976120" cy="1299918"/>
          </a:xfrm>
          <a:custGeom>
            <a:avLst/>
            <a:gdLst/>
            <a:ahLst/>
            <a:cxnLst/>
            <a:rect l="l" t="t" r="r" b="b"/>
            <a:pathLst>
              <a:path w="976120" h="1299918">
                <a:moveTo>
                  <a:pt x="0" y="0"/>
                </a:moveTo>
                <a:lnTo>
                  <a:pt x="976121" y="0"/>
                </a:lnTo>
                <a:lnTo>
                  <a:pt x="976121" y="1299918"/>
                </a:lnTo>
                <a:lnTo>
                  <a:pt x="0" y="1299918"/>
                </a:lnTo>
                <a:lnTo>
                  <a:pt x="0" y="0"/>
                </a:lnTo>
                <a:close/>
              </a:path>
            </a:pathLst>
          </a:custGeom>
          <a:blipFill>
            <a:blip r:embed="rId7">
              <a:extLst>
                <a:ext uri="{96DAC541-7B7A-43D3-8B79-37D633B846F1}">
                  <asvg:svgBlip xmlns="" xmlns:asvg="http://schemas.microsoft.com/office/drawing/2016/SVG/main" r:embed="rId8"/>
                </a:ext>
              </a:extLst>
            </a:blip>
            <a:stretch>
              <a:fillRect/>
            </a:stretch>
          </a:blipFill>
        </p:spPr>
      </p:sp>
      <p:sp>
        <p:nvSpPr>
          <p:cNvPr id="20" name="Freeform 20"/>
          <p:cNvSpPr/>
          <p:nvPr/>
        </p:nvSpPr>
        <p:spPr>
          <a:xfrm>
            <a:off x="9986018" y="7416524"/>
            <a:ext cx="992759" cy="1238135"/>
          </a:xfrm>
          <a:custGeom>
            <a:avLst/>
            <a:gdLst/>
            <a:ahLst/>
            <a:cxnLst/>
            <a:rect l="l" t="t" r="r" b="b"/>
            <a:pathLst>
              <a:path w="992759" h="1238135">
                <a:moveTo>
                  <a:pt x="0" y="0"/>
                </a:moveTo>
                <a:lnTo>
                  <a:pt x="992759" y="0"/>
                </a:lnTo>
                <a:lnTo>
                  <a:pt x="992759" y="1238135"/>
                </a:lnTo>
                <a:lnTo>
                  <a:pt x="0" y="1238135"/>
                </a:lnTo>
                <a:lnTo>
                  <a:pt x="0" y="0"/>
                </a:lnTo>
                <a:close/>
              </a:path>
            </a:pathLst>
          </a:custGeom>
          <a:blipFill>
            <a:blip r:embed="rId9">
              <a:extLst>
                <a:ext uri="{96DAC541-7B7A-43D3-8B79-37D633B846F1}">
                  <asvg:svgBlip xmlns="" xmlns:asvg="http://schemas.microsoft.com/office/drawing/2016/SVG/main" r:embed="rId10"/>
                </a:ext>
              </a:extLst>
            </a:blip>
            <a:stretch>
              <a:fillRect/>
            </a:stretch>
          </a:blipFill>
        </p:spPr>
      </p:sp>
      <p:sp>
        <p:nvSpPr>
          <p:cNvPr id="21" name="TextBox 21"/>
          <p:cNvSpPr txBox="1"/>
          <p:nvPr/>
        </p:nvSpPr>
        <p:spPr>
          <a:xfrm>
            <a:off x="475780" y="1662349"/>
            <a:ext cx="11752249" cy="1219200"/>
          </a:xfrm>
          <a:prstGeom prst="rect">
            <a:avLst/>
          </a:prstGeom>
        </p:spPr>
        <p:txBody>
          <a:bodyPr lIns="0" tIns="0" rIns="0" bIns="0" rtlCol="0" anchor="t">
            <a:spAutoFit/>
          </a:bodyPr>
          <a:lstStyle/>
          <a:p>
            <a:pPr algn="l">
              <a:lnSpc>
                <a:spcPts val="9000"/>
              </a:lnSpc>
            </a:pPr>
            <a:r>
              <a:rPr lang="en-US" sz="7500" b="1">
                <a:solidFill>
                  <a:srgbClr val="FFFFFF"/>
                </a:solidFill>
                <a:latin typeface="Poppins Bold" panose="00000800000000000000"/>
                <a:ea typeface="Poppins Bold" panose="00000800000000000000"/>
                <a:cs typeface="Poppins Bold" panose="00000800000000000000"/>
                <a:sym typeface="Poppins Bold" panose="00000800000000000000"/>
              </a:rPr>
              <a:t>CÁC CHỨC NĂNG KHÁC </a:t>
            </a:r>
          </a:p>
        </p:txBody>
      </p:sp>
      <p:sp>
        <p:nvSpPr>
          <p:cNvPr id="22" name="TextBox 22"/>
          <p:cNvSpPr txBox="1"/>
          <p:nvPr/>
        </p:nvSpPr>
        <p:spPr>
          <a:xfrm>
            <a:off x="3567040" y="5194911"/>
            <a:ext cx="2429484" cy="571500"/>
          </a:xfrm>
          <a:prstGeom prst="rect">
            <a:avLst/>
          </a:prstGeom>
        </p:spPr>
        <p:txBody>
          <a:bodyPr lIns="0" tIns="0" rIns="0" bIns="0" rtlCol="0" anchor="t">
            <a:spAutoFit/>
          </a:bodyPr>
          <a:lstStyle/>
          <a:p>
            <a:pPr algn="l">
              <a:lnSpc>
                <a:spcPts val="4500"/>
              </a:lnSpc>
            </a:pPr>
            <a:r>
              <a:rPr lang="en-US" sz="3750">
                <a:solidFill>
                  <a:srgbClr val="372A28"/>
                </a:solidFill>
                <a:latin typeface="Garet"/>
                <a:ea typeface="Garet"/>
                <a:cs typeface="Garet"/>
                <a:sym typeface="Garet"/>
              </a:rPr>
              <a:t>Tìm kiếm</a:t>
            </a:r>
          </a:p>
        </p:txBody>
      </p:sp>
      <p:sp>
        <p:nvSpPr>
          <p:cNvPr id="23" name="TextBox 23"/>
          <p:cNvSpPr txBox="1"/>
          <p:nvPr/>
        </p:nvSpPr>
        <p:spPr>
          <a:xfrm>
            <a:off x="5996525" y="7406999"/>
            <a:ext cx="3989493" cy="1990725"/>
          </a:xfrm>
          <a:prstGeom prst="rect">
            <a:avLst/>
          </a:prstGeom>
        </p:spPr>
        <p:txBody>
          <a:bodyPr lIns="0" tIns="0" rIns="0" bIns="0" rtlCol="0" anchor="t">
            <a:spAutoFit/>
          </a:bodyPr>
          <a:lstStyle/>
          <a:p>
            <a:pPr algn="ctr">
              <a:lnSpc>
                <a:spcPts val="3900"/>
              </a:lnSpc>
            </a:pPr>
            <a:r>
              <a:rPr lang="en-US" sz="3250">
                <a:solidFill>
                  <a:srgbClr val="372A28"/>
                </a:solidFill>
                <a:latin typeface="Garet"/>
                <a:ea typeface="Garet"/>
                <a:cs typeface="Garet"/>
                <a:sym typeface="Garet"/>
              </a:rPr>
              <a:t>Chức năng import,export dữ liệu </a:t>
            </a:r>
          </a:p>
          <a:p>
            <a:pPr algn="l">
              <a:lnSpc>
                <a:spcPts val="3900"/>
              </a:lnSpc>
            </a:pPr>
            <a:endParaRPr lang="en-US" sz="3250">
              <a:solidFill>
                <a:srgbClr val="372A28"/>
              </a:solidFill>
              <a:latin typeface="Garet"/>
              <a:ea typeface="Garet"/>
              <a:cs typeface="Garet"/>
              <a:sym typeface="Garet"/>
            </a:endParaRPr>
          </a:p>
        </p:txBody>
      </p:sp>
      <p:sp>
        <p:nvSpPr>
          <p:cNvPr id="24" name="TextBox 24"/>
          <p:cNvSpPr txBox="1"/>
          <p:nvPr/>
        </p:nvSpPr>
        <p:spPr>
          <a:xfrm>
            <a:off x="10250684" y="4871061"/>
            <a:ext cx="3039923" cy="1143000"/>
          </a:xfrm>
          <a:prstGeom prst="rect">
            <a:avLst/>
          </a:prstGeom>
        </p:spPr>
        <p:txBody>
          <a:bodyPr lIns="0" tIns="0" rIns="0" bIns="0" rtlCol="0" anchor="t">
            <a:spAutoFit/>
          </a:bodyPr>
          <a:lstStyle/>
          <a:p>
            <a:pPr algn="l">
              <a:lnSpc>
                <a:spcPts val="4500"/>
              </a:lnSpc>
            </a:pPr>
            <a:r>
              <a:rPr lang="en-US" sz="3750">
                <a:solidFill>
                  <a:srgbClr val="372A28"/>
                </a:solidFill>
                <a:latin typeface="Garet"/>
                <a:ea typeface="Garet"/>
                <a:cs typeface="Garet"/>
                <a:sym typeface="Garet"/>
              </a:rPr>
              <a:t>Chức năng thùng rác </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rotWithShape="1">
          <a:gsLst>
            <a:gs pos="0">
              <a:srgbClr val="03346E">
                <a:alpha val="100000"/>
              </a:srgbClr>
            </a:gs>
            <a:gs pos="100000">
              <a:srgbClr val="6EACDA">
                <a:alpha val="100000"/>
              </a:srgbClr>
            </a:gs>
          </a:gsLst>
          <a:lin ang="2700000"/>
        </a:gradFill>
        <a:effectLst/>
      </p:bgPr>
    </p:bg>
    <p:spTree>
      <p:nvGrpSpPr>
        <p:cNvPr id="1" name=""/>
        <p:cNvGrpSpPr/>
        <p:nvPr/>
      </p:nvGrpSpPr>
      <p:grpSpPr>
        <a:xfrm>
          <a:off x="0" y="0"/>
          <a:ext cx="0" cy="0"/>
          <a:chOff x="0" y="0"/>
          <a:chExt cx="0" cy="0"/>
        </a:xfrm>
      </p:grpSpPr>
      <p:sp>
        <p:nvSpPr>
          <p:cNvPr id="2" name="Freeform 2"/>
          <p:cNvSpPr/>
          <p:nvPr/>
        </p:nvSpPr>
        <p:spPr>
          <a:xfrm>
            <a:off x="-1179465" y="2337094"/>
            <a:ext cx="2495638" cy="2495638"/>
          </a:xfrm>
          <a:custGeom>
            <a:avLst/>
            <a:gdLst/>
            <a:ahLst/>
            <a:cxnLst/>
            <a:rect l="l" t="t" r="r" b="b"/>
            <a:pathLst>
              <a:path w="2495638" h="2495638">
                <a:moveTo>
                  <a:pt x="0" y="0"/>
                </a:moveTo>
                <a:lnTo>
                  <a:pt x="2495638" y="0"/>
                </a:lnTo>
                <a:lnTo>
                  <a:pt x="2495638" y="2495638"/>
                </a:lnTo>
                <a:lnTo>
                  <a:pt x="0" y="2495638"/>
                </a:lnTo>
                <a:lnTo>
                  <a:pt x="0" y="0"/>
                </a:lnTo>
                <a:close/>
              </a:path>
            </a:pathLst>
          </a:custGeom>
          <a:blipFill>
            <a:blip r:embed="rId2">
              <a:alphaModFix amt="38000"/>
              <a:extLst>
                <a:ext uri="{96DAC541-7B7A-43D3-8B79-37D633B846F1}">
                  <asvg:svgBlip xmlns="" xmlns:asvg="http://schemas.microsoft.com/office/drawing/2016/SVG/main" r:embed="rId3"/>
                </a:ext>
              </a:extLst>
            </a:blip>
            <a:stretch>
              <a:fillRect/>
            </a:stretch>
          </a:blipFill>
        </p:spPr>
      </p:sp>
      <p:sp>
        <p:nvSpPr>
          <p:cNvPr id="3" name="Freeform 3"/>
          <p:cNvSpPr/>
          <p:nvPr/>
        </p:nvSpPr>
        <p:spPr>
          <a:xfrm>
            <a:off x="1316173" y="5342825"/>
            <a:ext cx="15495542" cy="3915475"/>
          </a:xfrm>
          <a:custGeom>
            <a:avLst/>
            <a:gdLst/>
            <a:ahLst/>
            <a:cxnLst/>
            <a:rect l="l" t="t" r="r" b="b"/>
            <a:pathLst>
              <a:path w="15495542" h="3915475">
                <a:moveTo>
                  <a:pt x="0" y="0"/>
                </a:moveTo>
                <a:lnTo>
                  <a:pt x="15495543" y="0"/>
                </a:lnTo>
                <a:lnTo>
                  <a:pt x="15495543" y="3915475"/>
                </a:lnTo>
                <a:lnTo>
                  <a:pt x="0" y="3915475"/>
                </a:lnTo>
                <a:lnTo>
                  <a:pt x="0" y="0"/>
                </a:lnTo>
                <a:close/>
              </a:path>
            </a:pathLst>
          </a:custGeom>
          <a:blipFill>
            <a:blip r:embed="rId4"/>
            <a:stretch>
              <a:fillRect r="-5836"/>
            </a:stretch>
          </a:blipFill>
        </p:spPr>
      </p:sp>
      <p:sp>
        <p:nvSpPr>
          <p:cNvPr id="4" name="Freeform 4"/>
          <p:cNvSpPr/>
          <p:nvPr/>
        </p:nvSpPr>
        <p:spPr>
          <a:xfrm>
            <a:off x="8860118" y="1028700"/>
            <a:ext cx="6680911" cy="1141890"/>
          </a:xfrm>
          <a:custGeom>
            <a:avLst/>
            <a:gdLst/>
            <a:ahLst/>
            <a:cxnLst/>
            <a:rect l="l" t="t" r="r" b="b"/>
            <a:pathLst>
              <a:path w="6680911" h="1141890">
                <a:moveTo>
                  <a:pt x="0" y="0"/>
                </a:moveTo>
                <a:lnTo>
                  <a:pt x="6680911" y="0"/>
                </a:lnTo>
                <a:lnTo>
                  <a:pt x="6680911" y="1141890"/>
                </a:lnTo>
                <a:lnTo>
                  <a:pt x="0" y="1141890"/>
                </a:lnTo>
                <a:lnTo>
                  <a:pt x="0" y="0"/>
                </a:lnTo>
                <a:close/>
              </a:path>
            </a:pathLst>
          </a:custGeom>
          <a:blipFill>
            <a:blip r:embed="rId5"/>
            <a:stretch>
              <a:fillRect/>
            </a:stretch>
          </a:blipFill>
        </p:spPr>
      </p:sp>
      <p:sp>
        <p:nvSpPr>
          <p:cNvPr id="5" name="TextBox 5"/>
          <p:cNvSpPr txBox="1"/>
          <p:nvPr/>
        </p:nvSpPr>
        <p:spPr>
          <a:xfrm>
            <a:off x="1316173" y="779927"/>
            <a:ext cx="7342474" cy="2250440"/>
          </a:xfrm>
          <a:prstGeom prst="rect">
            <a:avLst/>
          </a:prstGeom>
        </p:spPr>
        <p:txBody>
          <a:bodyPr lIns="0" tIns="0" rIns="0" bIns="0" rtlCol="0" anchor="t">
            <a:spAutoFit/>
          </a:bodyPr>
          <a:lstStyle/>
          <a:p>
            <a:pPr algn="l">
              <a:lnSpc>
                <a:spcPts val="8775"/>
              </a:lnSpc>
            </a:pPr>
            <a:r>
              <a:rPr lang="en-US" sz="7500" b="1" dirty="0">
                <a:solidFill>
                  <a:srgbClr val="FFFFFF"/>
                </a:solidFill>
                <a:ea typeface="Poppins Bold" panose="00000800000000000000"/>
                <a:cs typeface="Poppins Bold" panose="00000800000000000000"/>
                <a:sym typeface="Poppins Bold" panose="00000800000000000000"/>
              </a:rPr>
              <a:t>CHỨC NĂNG TÌM KIẾM </a:t>
            </a:r>
          </a:p>
        </p:txBody>
      </p:sp>
      <p:sp>
        <p:nvSpPr>
          <p:cNvPr id="6" name="TextBox 6"/>
          <p:cNvSpPr txBox="1"/>
          <p:nvPr/>
        </p:nvSpPr>
        <p:spPr>
          <a:xfrm>
            <a:off x="1447800" y="3618842"/>
            <a:ext cx="14399281" cy="1508125"/>
          </a:xfrm>
          <a:prstGeom prst="rect">
            <a:avLst/>
          </a:prstGeom>
        </p:spPr>
        <p:txBody>
          <a:bodyPr lIns="0" tIns="0" rIns="0" bIns="0" rtlCol="0" anchor="t">
            <a:spAutoFit/>
          </a:bodyPr>
          <a:lstStyle/>
          <a:p>
            <a:pPr algn="ctr">
              <a:lnSpc>
                <a:spcPts val="3920"/>
              </a:lnSpc>
            </a:pPr>
            <a:r>
              <a:rPr lang="en-US" sz="3000" b="1">
                <a:solidFill>
                  <a:srgbClr val="FFFFFF"/>
                </a:solidFill>
                <a:latin typeface="Arial Bold" panose="020B0802020202020204"/>
                <a:ea typeface="Arial Bold" panose="020B0802020202020204"/>
                <a:cs typeface="Arial Bold" panose="020B0802020202020204"/>
                <a:sym typeface="Arial Bold" panose="020B0802020202020204"/>
              </a:rPr>
              <a:t>Chức năng này cho phép người dùng tìm ra được thông tin về sinh viên hoặc một lớp học bằng cách nhanh nhất dựa trên các từ khóa.</a:t>
            </a:r>
          </a:p>
          <a:p>
            <a:pPr algn="ctr">
              <a:lnSpc>
                <a:spcPts val="3920"/>
              </a:lnSpc>
              <a:spcBef>
                <a:spcPct val="0"/>
              </a:spcBef>
            </a:pPr>
            <a:r>
              <a:rPr lang="en-US" sz="3000" b="1">
                <a:solidFill>
                  <a:srgbClr val="FFFFFF"/>
                </a:solidFill>
                <a:latin typeface="Arial Bold" panose="020B0802020202020204"/>
                <a:ea typeface="Arial Bold" panose="020B0802020202020204"/>
                <a:cs typeface="Arial Bold" panose="020B0802020202020204"/>
                <a:sym typeface="Arial Bold" panose="020B0802020202020204"/>
              </a:rPr>
              <a:t> </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gradFill rotWithShape="1">
          <a:gsLst>
            <a:gs pos="0">
              <a:srgbClr val="03346E">
                <a:alpha val="100000"/>
              </a:srgbClr>
            </a:gs>
            <a:gs pos="100000">
              <a:srgbClr val="6EACDA">
                <a:alpha val="100000"/>
              </a:srgbClr>
            </a:gs>
          </a:gsLst>
          <a:lin ang="2700000"/>
        </a:gradFill>
        <a:effectLst/>
      </p:bgPr>
    </p:bg>
    <p:spTree>
      <p:nvGrpSpPr>
        <p:cNvPr id="1" name=""/>
        <p:cNvGrpSpPr/>
        <p:nvPr/>
      </p:nvGrpSpPr>
      <p:grpSpPr>
        <a:xfrm>
          <a:off x="0" y="0"/>
          <a:ext cx="0" cy="0"/>
          <a:chOff x="0" y="0"/>
          <a:chExt cx="0" cy="0"/>
        </a:xfrm>
      </p:grpSpPr>
      <p:sp>
        <p:nvSpPr>
          <p:cNvPr id="2" name="Freeform 2"/>
          <p:cNvSpPr/>
          <p:nvPr/>
        </p:nvSpPr>
        <p:spPr>
          <a:xfrm>
            <a:off x="-1179465" y="2337094"/>
            <a:ext cx="2495638" cy="2495638"/>
          </a:xfrm>
          <a:custGeom>
            <a:avLst/>
            <a:gdLst/>
            <a:ahLst/>
            <a:cxnLst/>
            <a:rect l="l" t="t" r="r" b="b"/>
            <a:pathLst>
              <a:path w="2495638" h="2495638">
                <a:moveTo>
                  <a:pt x="0" y="0"/>
                </a:moveTo>
                <a:lnTo>
                  <a:pt x="2495638" y="0"/>
                </a:lnTo>
                <a:lnTo>
                  <a:pt x="2495638" y="2495638"/>
                </a:lnTo>
                <a:lnTo>
                  <a:pt x="0" y="2495638"/>
                </a:lnTo>
                <a:lnTo>
                  <a:pt x="0" y="0"/>
                </a:lnTo>
                <a:close/>
              </a:path>
            </a:pathLst>
          </a:custGeom>
          <a:blipFill>
            <a:blip r:embed="rId2">
              <a:alphaModFix amt="38000"/>
              <a:extLst>
                <a:ext uri="{96DAC541-7B7A-43D3-8B79-37D633B846F1}">
                  <asvg:svgBlip xmlns="" xmlns:asvg="http://schemas.microsoft.com/office/drawing/2016/SVG/main" r:embed="rId3"/>
                </a:ext>
              </a:extLst>
            </a:blip>
            <a:stretch>
              <a:fillRect/>
            </a:stretch>
          </a:blipFill>
        </p:spPr>
      </p:sp>
      <p:pic>
        <p:nvPicPr>
          <p:cNvPr id="3" name="Picture 3"/>
          <p:cNvPicPr>
            <a:picLocks noChangeAspect="1"/>
          </p:cNvPicPr>
          <p:nvPr/>
        </p:nvPicPr>
        <p:blipFill>
          <a:blip r:embed="rId4"/>
          <a:srcRect/>
          <a:stretch>
            <a:fillRect/>
          </a:stretch>
        </p:blipFill>
        <p:spPr>
          <a:xfrm>
            <a:off x="14636614" y="439401"/>
            <a:ext cx="2278852" cy="2681003"/>
          </a:xfrm>
          <a:prstGeom prst="rect">
            <a:avLst/>
          </a:prstGeom>
        </p:spPr>
      </p:pic>
      <p:sp>
        <p:nvSpPr>
          <p:cNvPr id="4" name="Freeform 4"/>
          <p:cNvSpPr/>
          <p:nvPr/>
        </p:nvSpPr>
        <p:spPr>
          <a:xfrm>
            <a:off x="577935" y="4331704"/>
            <a:ext cx="7958849" cy="2297106"/>
          </a:xfrm>
          <a:custGeom>
            <a:avLst/>
            <a:gdLst/>
            <a:ahLst/>
            <a:cxnLst/>
            <a:rect l="l" t="t" r="r" b="b"/>
            <a:pathLst>
              <a:path w="7958849" h="2297106">
                <a:moveTo>
                  <a:pt x="0" y="0"/>
                </a:moveTo>
                <a:lnTo>
                  <a:pt x="7958849" y="0"/>
                </a:lnTo>
                <a:lnTo>
                  <a:pt x="7958849" y="2297106"/>
                </a:lnTo>
                <a:lnTo>
                  <a:pt x="0" y="2297106"/>
                </a:lnTo>
                <a:lnTo>
                  <a:pt x="0" y="0"/>
                </a:lnTo>
                <a:close/>
              </a:path>
            </a:pathLst>
          </a:custGeom>
          <a:blipFill>
            <a:blip r:embed="rId5"/>
            <a:stretch>
              <a:fillRect r="-43399" b="-36009"/>
            </a:stretch>
          </a:blipFill>
        </p:spPr>
      </p:sp>
      <p:sp>
        <p:nvSpPr>
          <p:cNvPr id="5" name="Freeform 5"/>
          <p:cNvSpPr/>
          <p:nvPr/>
        </p:nvSpPr>
        <p:spPr>
          <a:xfrm>
            <a:off x="577935" y="6974991"/>
            <a:ext cx="7958849" cy="2693230"/>
          </a:xfrm>
          <a:custGeom>
            <a:avLst/>
            <a:gdLst/>
            <a:ahLst/>
            <a:cxnLst/>
            <a:rect l="l" t="t" r="r" b="b"/>
            <a:pathLst>
              <a:path w="7958849" h="2693230">
                <a:moveTo>
                  <a:pt x="0" y="0"/>
                </a:moveTo>
                <a:lnTo>
                  <a:pt x="7958849" y="0"/>
                </a:lnTo>
                <a:lnTo>
                  <a:pt x="7958849" y="2693230"/>
                </a:lnTo>
                <a:lnTo>
                  <a:pt x="0" y="2693230"/>
                </a:lnTo>
                <a:lnTo>
                  <a:pt x="0" y="0"/>
                </a:lnTo>
                <a:close/>
              </a:path>
            </a:pathLst>
          </a:custGeom>
          <a:blipFill>
            <a:blip r:embed="rId6"/>
            <a:stretch>
              <a:fillRect r="-32056"/>
            </a:stretch>
          </a:blipFill>
        </p:spPr>
      </p:sp>
      <p:sp>
        <p:nvSpPr>
          <p:cNvPr id="6" name="Freeform 6"/>
          <p:cNvSpPr/>
          <p:nvPr/>
        </p:nvSpPr>
        <p:spPr>
          <a:xfrm>
            <a:off x="8947403" y="4331704"/>
            <a:ext cx="8752789" cy="2416744"/>
          </a:xfrm>
          <a:custGeom>
            <a:avLst/>
            <a:gdLst/>
            <a:ahLst/>
            <a:cxnLst/>
            <a:rect l="l" t="t" r="r" b="b"/>
            <a:pathLst>
              <a:path w="8752789" h="2416744">
                <a:moveTo>
                  <a:pt x="0" y="0"/>
                </a:moveTo>
                <a:lnTo>
                  <a:pt x="8752790" y="0"/>
                </a:lnTo>
                <a:lnTo>
                  <a:pt x="8752790" y="2416744"/>
                </a:lnTo>
                <a:lnTo>
                  <a:pt x="0" y="2416744"/>
                </a:lnTo>
                <a:lnTo>
                  <a:pt x="0" y="0"/>
                </a:lnTo>
                <a:close/>
              </a:path>
            </a:pathLst>
          </a:custGeom>
          <a:blipFill>
            <a:blip r:embed="rId7"/>
            <a:stretch>
              <a:fillRect r="-37266" b="-9992"/>
            </a:stretch>
          </a:blipFill>
        </p:spPr>
      </p:sp>
      <p:sp>
        <p:nvSpPr>
          <p:cNvPr id="7" name="Freeform 7"/>
          <p:cNvSpPr/>
          <p:nvPr/>
        </p:nvSpPr>
        <p:spPr>
          <a:xfrm>
            <a:off x="8947403" y="6974991"/>
            <a:ext cx="8752789" cy="2588932"/>
          </a:xfrm>
          <a:custGeom>
            <a:avLst/>
            <a:gdLst/>
            <a:ahLst/>
            <a:cxnLst/>
            <a:rect l="l" t="t" r="r" b="b"/>
            <a:pathLst>
              <a:path w="8752789" h="2588932">
                <a:moveTo>
                  <a:pt x="0" y="0"/>
                </a:moveTo>
                <a:lnTo>
                  <a:pt x="8752790" y="0"/>
                </a:lnTo>
                <a:lnTo>
                  <a:pt x="8752790" y="2588933"/>
                </a:lnTo>
                <a:lnTo>
                  <a:pt x="0" y="2588933"/>
                </a:lnTo>
                <a:lnTo>
                  <a:pt x="0" y="0"/>
                </a:lnTo>
                <a:close/>
              </a:path>
            </a:pathLst>
          </a:custGeom>
          <a:blipFill>
            <a:blip r:embed="rId8"/>
            <a:stretch>
              <a:fillRect r="-35992"/>
            </a:stretch>
          </a:blipFill>
        </p:spPr>
      </p:sp>
      <p:pic>
        <p:nvPicPr>
          <p:cNvPr id="8" name="Picture 8"/>
          <p:cNvPicPr>
            <a:picLocks noChangeAspect="1"/>
          </p:cNvPicPr>
          <p:nvPr/>
        </p:nvPicPr>
        <p:blipFill>
          <a:blip r:embed="rId9"/>
          <a:srcRect/>
          <a:stretch>
            <a:fillRect/>
          </a:stretch>
        </p:blipFill>
        <p:spPr>
          <a:xfrm>
            <a:off x="15344356" y="5731734"/>
            <a:ext cx="878663" cy="685357"/>
          </a:xfrm>
          <a:prstGeom prst="rect">
            <a:avLst/>
          </a:prstGeom>
        </p:spPr>
      </p:pic>
      <p:sp>
        <p:nvSpPr>
          <p:cNvPr id="9" name="TextBox 9"/>
          <p:cNvSpPr txBox="1"/>
          <p:nvPr/>
        </p:nvSpPr>
        <p:spPr>
          <a:xfrm>
            <a:off x="1891950" y="2625781"/>
            <a:ext cx="12168887" cy="2010410"/>
          </a:xfrm>
          <a:prstGeom prst="rect">
            <a:avLst/>
          </a:prstGeom>
        </p:spPr>
        <p:txBody>
          <a:bodyPr lIns="0" tIns="0" rIns="0" bIns="0" rtlCol="0" anchor="t">
            <a:spAutoFit/>
          </a:bodyPr>
          <a:lstStyle/>
          <a:p>
            <a:pPr>
              <a:lnSpc>
                <a:spcPts val="3920"/>
              </a:lnSpc>
            </a:pPr>
            <a:r>
              <a:rPr lang="en-US" sz="3000" b="1" dirty="0" err="1">
                <a:solidFill>
                  <a:srgbClr val="FFFFFF"/>
                </a:solidFill>
                <a:latin typeface="Arial Bold" panose="020B0802020202020204"/>
                <a:ea typeface="Arial Bold" panose="020B0802020202020204"/>
                <a:cs typeface="Arial Bold" panose="020B0802020202020204"/>
                <a:sym typeface="Arial Bold" panose="020B0802020202020204"/>
              </a:rPr>
              <a:t>Chức</a:t>
            </a:r>
            <a:r>
              <a:rPr lang="en-US" sz="3000" b="1" dirty="0">
                <a:solidFill>
                  <a:srgbClr val="FFFFFF"/>
                </a:solidFill>
                <a:latin typeface="Arial Bold" panose="020B0802020202020204"/>
                <a:ea typeface="Arial Bold" panose="020B0802020202020204"/>
                <a:cs typeface="Arial Bold" panose="020B0802020202020204"/>
                <a:sym typeface="Arial Bold" panose="020B0802020202020204"/>
              </a:rPr>
              <a:t> </a:t>
            </a:r>
            <a:r>
              <a:rPr lang="en-US" sz="3000" b="1" dirty="0" err="1">
                <a:solidFill>
                  <a:srgbClr val="FFFFFF"/>
                </a:solidFill>
                <a:latin typeface="Arial Bold" panose="020B0802020202020204"/>
                <a:ea typeface="Arial Bold" panose="020B0802020202020204"/>
                <a:cs typeface="Arial Bold" panose="020B0802020202020204"/>
                <a:sym typeface="Arial Bold" panose="020B0802020202020204"/>
              </a:rPr>
              <a:t>năng</a:t>
            </a:r>
            <a:r>
              <a:rPr lang="en-US" sz="3000" b="1" dirty="0">
                <a:solidFill>
                  <a:srgbClr val="FFFFFF"/>
                </a:solidFill>
                <a:latin typeface="Arial Bold" panose="020B0802020202020204"/>
                <a:ea typeface="Arial Bold" panose="020B0802020202020204"/>
                <a:cs typeface="Arial Bold" panose="020B0802020202020204"/>
                <a:sym typeface="Arial Bold" panose="020B0802020202020204"/>
              </a:rPr>
              <a:t> </a:t>
            </a:r>
            <a:r>
              <a:rPr lang="en-US" sz="3000" b="1" dirty="0" err="1">
                <a:solidFill>
                  <a:srgbClr val="FFFFFF"/>
                </a:solidFill>
                <a:latin typeface="Arial Bold" panose="020B0802020202020204"/>
                <a:ea typeface="Arial Bold" panose="020B0802020202020204"/>
                <a:cs typeface="Arial Bold" panose="020B0802020202020204"/>
                <a:sym typeface="Arial Bold" panose="020B0802020202020204"/>
              </a:rPr>
              <a:t>này</a:t>
            </a:r>
            <a:r>
              <a:rPr lang="en-US" sz="3000" b="1" dirty="0">
                <a:solidFill>
                  <a:srgbClr val="FFFFFF"/>
                </a:solidFill>
                <a:latin typeface="Arial Bold" panose="020B0802020202020204"/>
                <a:ea typeface="Arial Bold" panose="020B0802020202020204"/>
                <a:cs typeface="Arial Bold" panose="020B0802020202020204"/>
                <a:sym typeface="Arial Bold" panose="020B0802020202020204"/>
              </a:rPr>
              <a:t> </a:t>
            </a:r>
            <a:r>
              <a:rPr lang="en-US" sz="3000" b="1" dirty="0" err="1">
                <a:solidFill>
                  <a:srgbClr val="FFFFFF"/>
                </a:solidFill>
                <a:latin typeface="Arial Bold" panose="020B0802020202020204"/>
                <a:ea typeface="Arial Bold" panose="020B0802020202020204"/>
                <a:cs typeface="Arial Bold" panose="020B0802020202020204"/>
                <a:sym typeface="Arial Bold" panose="020B0802020202020204"/>
              </a:rPr>
              <a:t>cho</a:t>
            </a:r>
            <a:r>
              <a:rPr lang="en-US" sz="3000" b="1" dirty="0">
                <a:solidFill>
                  <a:srgbClr val="FFFFFF"/>
                </a:solidFill>
                <a:latin typeface="Arial Bold" panose="020B0802020202020204"/>
                <a:ea typeface="Arial Bold" panose="020B0802020202020204"/>
                <a:cs typeface="Arial Bold" panose="020B0802020202020204"/>
                <a:sym typeface="Arial Bold" panose="020B0802020202020204"/>
              </a:rPr>
              <a:t> </a:t>
            </a:r>
            <a:r>
              <a:rPr lang="en-US" sz="3000" b="1" dirty="0" err="1">
                <a:solidFill>
                  <a:srgbClr val="FFFFFF"/>
                </a:solidFill>
                <a:latin typeface="Arial Bold" panose="020B0802020202020204"/>
                <a:ea typeface="Arial Bold" panose="020B0802020202020204"/>
                <a:cs typeface="Arial Bold" panose="020B0802020202020204"/>
                <a:sym typeface="Arial Bold" panose="020B0802020202020204"/>
              </a:rPr>
              <a:t>phép</a:t>
            </a:r>
            <a:r>
              <a:rPr lang="en-US" sz="3000" b="1" dirty="0">
                <a:solidFill>
                  <a:srgbClr val="FFFFFF"/>
                </a:solidFill>
                <a:latin typeface="Arial Bold" panose="020B0802020202020204"/>
                <a:ea typeface="Arial Bold" panose="020B0802020202020204"/>
                <a:cs typeface="Arial Bold" panose="020B0802020202020204"/>
                <a:sym typeface="Arial Bold" panose="020B0802020202020204"/>
              </a:rPr>
              <a:t> </a:t>
            </a:r>
            <a:r>
              <a:rPr lang="en-US" sz="3000" b="1" dirty="0" err="1">
                <a:solidFill>
                  <a:srgbClr val="FFFFFF"/>
                </a:solidFill>
                <a:latin typeface="Arial Bold" panose="020B0802020202020204"/>
                <a:ea typeface="Arial Bold" panose="020B0802020202020204"/>
                <a:cs typeface="Arial Bold" panose="020B0802020202020204"/>
                <a:sym typeface="Arial Bold" panose="020B0802020202020204"/>
              </a:rPr>
              <a:t>người</a:t>
            </a:r>
            <a:r>
              <a:rPr lang="en-US" sz="3000" b="1" dirty="0">
                <a:solidFill>
                  <a:srgbClr val="FFFFFF"/>
                </a:solidFill>
                <a:latin typeface="Arial Bold" panose="020B0802020202020204"/>
                <a:ea typeface="Arial Bold" panose="020B0802020202020204"/>
                <a:cs typeface="Arial Bold" panose="020B0802020202020204"/>
                <a:sym typeface="Arial Bold" panose="020B0802020202020204"/>
              </a:rPr>
              <a:t> </a:t>
            </a:r>
            <a:r>
              <a:rPr lang="en-US" sz="3000" b="1" dirty="0" err="1">
                <a:solidFill>
                  <a:srgbClr val="FFFFFF"/>
                </a:solidFill>
                <a:latin typeface="Arial Bold" panose="020B0802020202020204"/>
                <a:ea typeface="Arial Bold" panose="020B0802020202020204"/>
                <a:cs typeface="Arial Bold" panose="020B0802020202020204"/>
                <a:sym typeface="Arial Bold" panose="020B0802020202020204"/>
              </a:rPr>
              <a:t>dùng</a:t>
            </a:r>
            <a:r>
              <a:rPr lang="en-US" sz="3000" b="1" dirty="0">
                <a:solidFill>
                  <a:srgbClr val="FFFFFF"/>
                </a:solidFill>
                <a:latin typeface="Arial Bold" panose="020B0802020202020204"/>
                <a:ea typeface="Arial Bold" panose="020B0802020202020204"/>
                <a:cs typeface="Arial Bold" panose="020B0802020202020204"/>
                <a:sym typeface="Arial Bold" panose="020B0802020202020204"/>
              </a:rPr>
              <a:t> </a:t>
            </a:r>
            <a:r>
              <a:rPr lang="en-US" sz="3000" b="1" dirty="0" err="1">
                <a:solidFill>
                  <a:srgbClr val="FFFFFF"/>
                </a:solidFill>
                <a:latin typeface="Arial Bold" panose="020B0802020202020204"/>
                <a:ea typeface="Arial Bold" panose="020B0802020202020204"/>
                <a:cs typeface="Arial Bold" panose="020B0802020202020204"/>
                <a:sym typeface="Arial Bold" panose="020B0802020202020204"/>
              </a:rPr>
              <a:t>xem</a:t>
            </a:r>
            <a:r>
              <a:rPr lang="en-US" sz="3000" b="1" dirty="0">
                <a:solidFill>
                  <a:srgbClr val="FFFFFF"/>
                </a:solidFill>
                <a:latin typeface="Arial Bold" panose="020B0802020202020204"/>
                <a:ea typeface="Arial Bold" panose="020B0802020202020204"/>
                <a:cs typeface="Arial Bold" panose="020B0802020202020204"/>
                <a:sym typeface="Arial Bold" panose="020B0802020202020204"/>
              </a:rPr>
              <a:t> </a:t>
            </a:r>
            <a:r>
              <a:rPr lang="en-US" sz="3000" b="1" dirty="0" err="1">
                <a:solidFill>
                  <a:srgbClr val="FFFFFF"/>
                </a:solidFill>
                <a:latin typeface="Arial Bold" panose="020B0802020202020204"/>
                <a:ea typeface="Arial Bold" panose="020B0802020202020204"/>
                <a:cs typeface="Arial Bold" panose="020B0802020202020204"/>
                <a:sym typeface="Arial Bold" panose="020B0802020202020204"/>
              </a:rPr>
              <a:t>thông</a:t>
            </a:r>
            <a:r>
              <a:rPr lang="en-US" sz="3000" b="1" dirty="0">
                <a:solidFill>
                  <a:srgbClr val="FFFFFF"/>
                </a:solidFill>
                <a:latin typeface="Arial Bold" panose="020B0802020202020204"/>
                <a:ea typeface="Arial Bold" panose="020B0802020202020204"/>
                <a:cs typeface="Arial Bold" panose="020B0802020202020204"/>
                <a:sym typeface="Arial Bold" panose="020B0802020202020204"/>
              </a:rPr>
              <a:t> tin </a:t>
            </a:r>
            <a:r>
              <a:rPr lang="en-US" sz="3000" b="1" dirty="0" err="1">
                <a:solidFill>
                  <a:srgbClr val="FFFFFF"/>
                </a:solidFill>
                <a:latin typeface="Arial Bold" panose="020B0802020202020204"/>
                <a:ea typeface="Arial Bold" panose="020B0802020202020204"/>
                <a:cs typeface="Arial Bold" panose="020B0802020202020204"/>
                <a:sym typeface="Arial Bold" panose="020B0802020202020204"/>
              </a:rPr>
              <a:t>về</a:t>
            </a:r>
            <a:r>
              <a:rPr lang="en-US" sz="3000" b="1" dirty="0">
                <a:solidFill>
                  <a:srgbClr val="FFFFFF"/>
                </a:solidFill>
                <a:latin typeface="Arial Bold" panose="020B0802020202020204"/>
                <a:ea typeface="Arial Bold" panose="020B0802020202020204"/>
                <a:cs typeface="Arial Bold" panose="020B0802020202020204"/>
                <a:sym typeface="Arial Bold" panose="020B0802020202020204"/>
              </a:rPr>
              <a:t> </a:t>
            </a:r>
            <a:r>
              <a:rPr lang="en-US" sz="3000" b="1" dirty="0" err="1">
                <a:solidFill>
                  <a:srgbClr val="FFFFFF"/>
                </a:solidFill>
                <a:latin typeface="Arial Bold" panose="020B0802020202020204"/>
                <a:ea typeface="Arial Bold" panose="020B0802020202020204"/>
                <a:cs typeface="Arial Bold" panose="020B0802020202020204"/>
                <a:sym typeface="Arial Bold" panose="020B0802020202020204"/>
              </a:rPr>
              <a:t>sinh</a:t>
            </a:r>
            <a:r>
              <a:rPr lang="en-US" sz="3000" b="1" dirty="0">
                <a:solidFill>
                  <a:srgbClr val="FFFFFF"/>
                </a:solidFill>
                <a:latin typeface="Arial Bold" panose="020B0802020202020204"/>
                <a:ea typeface="Arial Bold" panose="020B0802020202020204"/>
                <a:cs typeface="Arial Bold" panose="020B0802020202020204"/>
                <a:sym typeface="Arial Bold" panose="020B0802020202020204"/>
              </a:rPr>
              <a:t> </a:t>
            </a:r>
            <a:r>
              <a:rPr lang="en-US" sz="3000" b="1" dirty="0" err="1">
                <a:solidFill>
                  <a:srgbClr val="FFFFFF"/>
                </a:solidFill>
                <a:latin typeface="Arial Bold" panose="020B0802020202020204"/>
                <a:ea typeface="Arial Bold" panose="020B0802020202020204"/>
                <a:cs typeface="Arial Bold" panose="020B0802020202020204"/>
                <a:sym typeface="Arial Bold" panose="020B0802020202020204"/>
              </a:rPr>
              <a:t>viên</a:t>
            </a:r>
            <a:r>
              <a:rPr lang="en-US" sz="3000" b="1" dirty="0">
                <a:solidFill>
                  <a:srgbClr val="FFFFFF"/>
                </a:solidFill>
                <a:latin typeface="Arial Bold" panose="020B0802020202020204"/>
                <a:ea typeface="Arial Bold" panose="020B0802020202020204"/>
                <a:cs typeface="Arial Bold" panose="020B0802020202020204"/>
                <a:sym typeface="Arial Bold" panose="020B0802020202020204"/>
              </a:rPr>
              <a:t> </a:t>
            </a:r>
            <a:r>
              <a:rPr lang="en-US" sz="3000" b="1" dirty="0" err="1">
                <a:solidFill>
                  <a:srgbClr val="FFFFFF"/>
                </a:solidFill>
                <a:latin typeface="Arial Bold" panose="020B0802020202020204"/>
                <a:ea typeface="Arial Bold" panose="020B0802020202020204"/>
                <a:cs typeface="Arial Bold" panose="020B0802020202020204"/>
                <a:sym typeface="Arial Bold" panose="020B0802020202020204"/>
              </a:rPr>
              <a:t>hoặc</a:t>
            </a:r>
            <a:r>
              <a:rPr lang="en-US" sz="3000" b="1" dirty="0">
                <a:solidFill>
                  <a:srgbClr val="FFFFFF"/>
                </a:solidFill>
                <a:latin typeface="Arial Bold" panose="020B0802020202020204"/>
                <a:ea typeface="Arial Bold" panose="020B0802020202020204"/>
                <a:cs typeface="Arial Bold" panose="020B0802020202020204"/>
                <a:sym typeface="Arial Bold" panose="020B0802020202020204"/>
              </a:rPr>
              <a:t> </a:t>
            </a:r>
            <a:r>
              <a:rPr lang="en-US" sz="3000" b="1" dirty="0" err="1">
                <a:solidFill>
                  <a:srgbClr val="FFFFFF"/>
                </a:solidFill>
                <a:latin typeface="Arial Bold" panose="020B0802020202020204"/>
                <a:ea typeface="Arial Bold" panose="020B0802020202020204"/>
                <a:cs typeface="Arial Bold" panose="020B0802020202020204"/>
                <a:sym typeface="Arial Bold" panose="020B0802020202020204"/>
              </a:rPr>
              <a:t>lớp</a:t>
            </a:r>
            <a:r>
              <a:rPr lang="en-US" sz="3000" b="1" dirty="0">
                <a:solidFill>
                  <a:srgbClr val="FFFFFF"/>
                </a:solidFill>
                <a:latin typeface="Arial Bold" panose="020B0802020202020204"/>
                <a:ea typeface="Arial Bold" panose="020B0802020202020204"/>
                <a:cs typeface="Arial Bold" panose="020B0802020202020204"/>
                <a:sym typeface="Arial Bold" panose="020B0802020202020204"/>
              </a:rPr>
              <a:t> </a:t>
            </a:r>
            <a:r>
              <a:rPr lang="en-US" sz="3000" b="1" dirty="0" err="1">
                <a:solidFill>
                  <a:srgbClr val="FFFFFF"/>
                </a:solidFill>
                <a:latin typeface="Arial Bold" panose="020B0802020202020204"/>
                <a:ea typeface="Arial Bold" panose="020B0802020202020204"/>
                <a:cs typeface="Arial Bold" panose="020B0802020202020204"/>
                <a:sym typeface="Arial Bold" panose="020B0802020202020204"/>
              </a:rPr>
              <a:t>học</a:t>
            </a:r>
            <a:r>
              <a:rPr lang="en-US" sz="3000" b="1" dirty="0">
                <a:solidFill>
                  <a:srgbClr val="FFFFFF"/>
                </a:solidFill>
                <a:latin typeface="Arial Bold" panose="020B0802020202020204"/>
                <a:ea typeface="Arial Bold" panose="020B0802020202020204"/>
                <a:cs typeface="Arial Bold" panose="020B0802020202020204"/>
                <a:sym typeface="Arial Bold" panose="020B0802020202020204"/>
              </a:rPr>
              <a:t> </a:t>
            </a:r>
            <a:r>
              <a:rPr lang="en-US" sz="3000" b="1" dirty="0" err="1">
                <a:solidFill>
                  <a:srgbClr val="FFFFFF"/>
                </a:solidFill>
                <a:latin typeface="Arial Bold" panose="020B0802020202020204"/>
                <a:ea typeface="Arial Bold" panose="020B0802020202020204"/>
                <a:cs typeface="Arial Bold" panose="020B0802020202020204"/>
                <a:sym typeface="Arial Bold" panose="020B0802020202020204"/>
              </a:rPr>
              <a:t>bạn</a:t>
            </a:r>
            <a:r>
              <a:rPr lang="en-US" sz="3000" b="1" dirty="0">
                <a:solidFill>
                  <a:srgbClr val="FFFFFF"/>
                </a:solidFill>
                <a:latin typeface="Arial Bold" panose="020B0802020202020204"/>
                <a:ea typeface="Arial Bold" panose="020B0802020202020204"/>
                <a:cs typeface="Arial Bold" panose="020B0802020202020204"/>
                <a:sym typeface="Arial Bold" panose="020B0802020202020204"/>
              </a:rPr>
              <a:t> </a:t>
            </a:r>
            <a:r>
              <a:rPr lang="en-US" sz="3000" b="1" dirty="0" err="1">
                <a:solidFill>
                  <a:srgbClr val="FFFFFF"/>
                </a:solidFill>
                <a:latin typeface="Arial Bold" panose="020B0802020202020204"/>
                <a:ea typeface="Arial Bold" panose="020B0802020202020204"/>
                <a:cs typeface="Arial Bold" panose="020B0802020202020204"/>
                <a:sym typeface="Arial Bold" panose="020B0802020202020204"/>
              </a:rPr>
              <a:t>đã</a:t>
            </a:r>
            <a:r>
              <a:rPr lang="en-US" sz="3000" b="1" dirty="0">
                <a:solidFill>
                  <a:srgbClr val="FFFFFF"/>
                </a:solidFill>
                <a:latin typeface="Arial Bold" panose="020B0802020202020204"/>
                <a:ea typeface="Arial Bold" panose="020B0802020202020204"/>
                <a:cs typeface="Arial Bold" panose="020B0802020202020204"/>
                <a:sym typeface="Arial Bold" panose="020B0802020202020204"/>
              </a:rPr>
              <a:t> </a:t>
            </a:r>
            <a:r>
              <a:rPr lang="en-US" sz="3000" b="1" dirty="0" err="1">
                <a:solidFill>
                  <a:srgbClr val="FFFFFF"/>
                </a:solidFill>
                <a:latin typeface="Arial Bold" panose="020B0802020202020204"/>
                <a:ea typeface="Arial Bold" panose="020B0802020202020204"/>
                <a:cs typeface="Arial Bold" panose="020B0802020202020204"/>
                <a:sym typeface="Arial Bold" panose="020B0802020202020204"/>
              </a:rPr>
              <a:t>xóa</a:t>
            </a:r>
            <a:r>
              <a:rPr lang="en-US" sz="3000" b="1" dirty="0">
                <a:solidFill>
                  <a:srgbClr val="FFFFFF"/>
                </a:solidFill>
                <a:latin typeface="Arial Bold" panose="020B0802020202020204"/>
                <a:ea typeface="Arial Bold" panose="020B0802020202020204"/>
                <a:cs typeface="Arial Bold" panose="020B0802020202020204"/>
                <a:sym typeface="Arial Bold" panose="020B0802020202020204"/>
              </a:rPr>
              <a:t> </a:t>
            </a:r>
            <a:r>
              <a:rPr lang="en-US" sz="3000" b="1" dirty="0" err="1">
                <a:solidFill>
                  <a:srgbClr val="FFFFFF"/>
                </a:solidFill>
                <a:latin typeface="Arial Bold" panose="020B0802020202020204"/>
                <a:ea typeface="Arial Bold" panose="020B0802020202020204"/>
                <a:cs typeface="Arial Bold" panose="020B0802020202020204"/>
                <a:sym typeface="Arial Bold" panose="020B0802020202020204"/>
              </a:rPr>
              <a:t>và</a:t>
            </a:r>
            <a:r>
              <a:rPr lang="en-US" sz="3000" b="1" dirty="0">
                <a:solidFill>
                  <a:srgbClr val="FFFFFF"/>
                </a:solidFill>
                <a:latin typeface="Arial Bold" panose="020B0802020202020204"/>
                <a:ea typeface="Arial Bold" panose="020B0802020202020204"/>
                <a:cs typeface="Arial Bold" panose="020B0802020202020204"/>
                <a:sym typeface="Arial Bold" panose="020B0802020202020204"/>
              </a:rPr>
              <a:t> </a:t>
            </a:r>
            <a:r>
              <a:rPr lang="en-US" sz="3000" b="1" dirty="0" err="1">
                <a:solidFill>
                  <a:srgbClr val="FFFFFF"/>
                </a:solidFill>
                <a:latin typeface="Arial Bold" panose="020B0802020202020204"/>
                <a:ea typeface="Arial Bold" panose="020B0802020202020204"/>
                <a:cs typeface="Arial Bold" panose="020B0802020202020204"/>
                <a:sym typeface="Arial Bold" panose="020B0802020202020204"/>
              </a:rPr>
              <a:t>có</a:t>
            </a:r>
            <a:r>
              <a:rPr lang="en-US" sz="3000" b="1" dirty="0">
                <a:solidFill>
                  <a:srgbClr val="FFFFFF"/>
                </a:solidFill>
                <a:latin typeface="Arial Bold" panose="020B0802020202020204"/>
                <a:ea typeface="Arial Bold" panose="020B0802020202020204"/>
                <a:cs typeface="Arial Bold" panose="020B0802020202020204"/>
                <a:sym typeface="Arial Bold" panose="020B0802020202020204"/>
              </a:rPr>
              <a:t> </a:t>
            </a:r>
            <a:r>
              <a:rPr lang="en-US" sz="3000" b="1" dirty="0" err="1">
                <a:solidFill>
                  <a:srgbClr val="FFFFFF"/>
                </a:solidFill>
                <a:latin typeface="Arial Bold" panose="020B0802020202020204"/>
                <a:ea typeface="Arial Bold" panose="020B0802020202020204"/>
                <a:cs typeface="Arial Bold" panose="020B0802020202020204"/>
                <a:sym typeface="Arial Bold" panose="020B0802020202020204"/>
              </a:rPr>
              <a:t>thể</a:t>
            </a:r>
            <a:r>
              <a:rPr lang="en-US" sz="3000" b="1" dirty="0">
                <a:solidFill>
                  <a:srgbClr val="FFFFFF"/>
                </a:solidFill>
                <a:latin typeface="Arial Bold" panose="020B0802020202020204"/>
                <a:ea typeface="Arial Bold" panose="020B0802020202020204"/>
                <a:cs typeface="Arial Bold" panose="020B0802020202020204"/>
                <a:sym typeface="Arial Bold" panose="020B0802020202020204"/>
              </a:rPr>
              <a:t> </a:t>
            </a:r>
            <a:r>
              <a:rPr lang="en-US" sz="3000" b="1" dirty="0" err="1">
                <a:solidFill>
                  <a:srgbClr val="FFFFFF"/>
                </a:solidFill>
                <a:latin typeface="Arial Bold" panose="020B0802020202020204"/>
                <a:ea typeface="Arial Bold" panose="020B0802020202020204"/>
                <a:cs typeface="Arial Bold" panose="020B0802020202020204"/>
                <a:sym typeface="Arial Bold" panose="020B0802020202020204"/>
              </a:rPr>
              <a:t>khôi</a:t>
            </a:r>
            <a:r>
              <a:rPr lang="en-US" sz="3000" b="1" dirty="0">
                <a:solidFill>
                  <a:srgbClr val="FFFFFF"/>
                </a:solidFill>
                <a:latin typeface="Arial Bold" panose="020B0802020202020204"/>
                <a:ea typeface="Arial Bold" panose="020B0802020202020204"/>
                <a:cs typeface="Arial Bold" panose="020B0802020202020204"/>
                <a:sym typeface="Arial Bold" panose="020B0802020202020204"/>
              </a:rPr>
              <a:t> </a:t>
            </a:r>
            <a:r>
              <a:rPr lang="en-US" sz="3000" b="1" dirty="0" err="1">
                <a:solidFill>
                  <a:srgbClr val="FFFFFF"/>
                </a:solidFill>
                <a:latin typeface="Arial Bold" panose="020B0802020202020204"/>
                <a:ea typeface="Arial Bold" panose="020B0802020202020204"/>
                <a:cs typeface="Arial Bold" panose="020B0802020202020204"/>
                <a:sym typeface="Arial Bold" panose="020B0802020202020204"/>
              </a:rPr>
              <a:t>phục</a:t>
            </a:r>
            <a:r>
              <a:rPr lang="en-US" sz="3000" b="1" dirty="0">
                <a:solidFill>
                  <a:srgbClr val="FFFFFF"/>
                </a:solidFill>
                <a:latin typeface="Arial Bold" panose="020B0802020202020204"/>
                <a:ea typeface="Arial Bold" panose="020B0802020202020204"/>
                <a:cs typeface="Arial Bold" panose="020B0802020202020204"/>
                <a:sym typeface="Arial Bold" panose="020B0802020202020204"/>
              </a:rPr>
              <a:t> </a:t>
            </a:r>
            <a:r>
              <a:rPr lang="en-US" sz="3000" b="1" dirty="0" err="1">
                <a:solidFill>
                  <a:srgbClr val="FFFFFF"/>
                </a:solidFill>
                <a:latin typeface="Arial Bold" panose="020B0802020202020204"/>
                <a:ea typeface="Arial Bold" panose="020B0802020202020204"/>
                <a:cs typeface="Arial Bold" panose="020B0802020202020204"/>
                <a:sym typeface="Arial Bold" panose="020B0802020202020204"/>
              </a:rPr>
              <a:t>hoặc</a:t>
            </a:r>
            <a:r>
              <a:rPr lang="en-US" sz="3000" b="1" dirty="0">
                <a:solidFill>
                  <a:srgbClr val="FFFFFF"/>
                </a:solidFill>
                <a:latin typeface="Arial Bold" panose="020B0802020202020204"/>
                <a:ea typeface="Arial Bold" panose="020B0802020202020204"/>
                <a:cs typeface="Arial Bold" panose="020B0802020202020204"/>
                <a:sym typeface="Arial Bold" panose="020B0802020202020204"/>
              </a:rPr>
              <a:t> </a:t>
            </a:r>
            <a:r>
              <a:rPr lang="en-US" sz="3000" b="1" dirty="0" err="1">
                <a:solidFill>
                  <a:srgbClr val="FFFFFF"/>
                </a:solidFill>
                <a:latin typeface="Arial Bold" panose="020B0802020202020204"/>
                <a:ea typeface="Arial Bold" panose="020B0802020202020204"/>
                <a:cs typeface="Arial Bold" panose="020B0802020202020204"/>
                <a:sym typeface="Arial Bold" panose="020B0802020202020204"/>
              </a:rPr>
              <a:t>xóa</a:t>
            </a:r>
            <a:r>
              <a:rPr lang="en-US" sz="3000" b="1" dirty="0">
                <a:solidFill>
                  <a:srgbClr val="FFFFFF"/>
                </a:solidFill>
                <a:latin typeface="Arial Bold" panose="020B0802020202020204"/>
                <a:ea typeface="Arial Bold" panose="020B0802020202020204"/>
                <a:cs typeface="Arial Bold" panose="020B0802020202020204"/>
                <a:sym typeface="Arial Bold" panose="020B0802020202020204"/>
              </a:rPr>
              <a:t> </a:t>
            </a:r>
            <a:r>
              <a:rPr lang="en-US" sz="3000" b="1" dirty="0" err="1">
                <a:solidFill>
                  <a:srgbClr val="FFFFFF"/>
                </a:solidFill>
                <a:latin typeface="Arial Bold" panose="020B0802020202020204"/>
                <a:ea typeface="Arial Bold" panose="020B0802020202020204"/>
                <a:cs typeface="Arial Bold" panose="020B0802020202020204"/>
                <a:sym typeface="Arial Bold" panose="020B0802020202020204"/>
              </a:rPr>
              <a:t>vĩnh</a:t>
            </a:r>
            <a:r>
              <a:rPr lang="en-US" sz="3000" b="1" dirty="0">
                <a:solidFill>
                  <a:srgbClr val="FFFFFF"/>
                </a:solidFill>
                <a:latin typeface="Arial Bold" panose="020B0802020202020204"/>
                <a:ea typeface="Arial Bold" panose="020B0802020202020204"/>
                <a:cs typeface="Arial Bold" panose="020B0802020202020204"/>
                <a:sym typeface="Arial Bold" panose="020B0802020202020204"/>
              </a:rPr>
              <a:t> </a:t>
            </a:r>
            <a:r>
              <a:rPr lang="en-US" sz="3000" b="1" dirty="0" err="1">
                <a:solidFill>
                  <a:srgbClr val="FFFFFF"/>
                </a:solidFill>
                <a:latin typeface="Arial Bold" panose="020B0802020202020204"/>
                <a:ea typeface="Arial Bold" panose="020B0802020202020204"/>
                <a:cs typeface="Arial Bold" panose="020B0802020202020204"/>
                <a:sym typeface="Arial Bold" panose="020B0802020202020204"/>
              </a:rPr>
              <a:t>viễn</a:t>
            </a:r>
            <a:r>
              <a:rPr lang="en-US" sz="3000" b="1" dirty="0">
                <a:solidFill>
                  <a:srgbClr val="FFFFFF"/>
                </a:solidFill>
                <a:latin typeface="Arial Bold" panose="020B0802020202020204"/>
                <a:ea typeface="Arial Bold" panose="020B0802020202020204"/>
                <a:cs typeface="Arial Bold" panose="020B0802020202020204"/>
                <a:sym typeface="Arial Bold" panose="020B0802020202020204"/>
              </a:rPr>
              <a:t> </a:t>
            </a:r>
            <a:r>
              <a:rPr lang="en-US" sz="3000" b="1" dirty="0" err="1">
                <a:solidFill>
                  <a:srgbClr val="FFFFFF"/>
                </a:solidFill>
                <a:latin typeface="Arial Bold" panose="020B0802020202020204"/>
                <a:ea typeface="Arial Bold" panose="020B0802020202020204"/>
                <a:cs typeface="Arial Bold" panose="020B0802020202020204"/>
                <a:sym typeface="Arial Bold" panose="020B0802020202020204"/>
              </a:rPr>
              <a:t>nó</a:t>
            </a:r>
            <a:r>
              <a:rPr lang="en-US" sz="3000" b="1" dirty="0">
                <a:solidFill>
                  <a:srgbClr val="FFFFFF"/>
                </a:solidFill>
                <a:latin typeface="Arial Bold" panose="020B0802020202020204"/>
                <a:ea typeface="Arial Bold" panose="020B0802020202020204"/>
                <a:cs typeface="Arial Bold" panose="020B0802020202020204"/>
                <a:sym typeface="Arial Bold" panose="020B0802020202020204"/>
              </a:rPr>
              <a:t>.</a:t>
            </a:r>
          </a:p>
          <a:p>
            <a:pPr algn="ctr">
              <a:lnSpc>
                <a:spcPts val="3920"/>
              </a:lnSpc>
              <a:spcBef>
                <a:spcPct val="0"/>
              </a:spcBef>
            </a:pPr>
            <a:r>
              <a:rPr lang="en-US" sz="2800" b="1" dirty="0">
                <a:solidFill>
                  <a:srgbClr val="FFFFFF"/>
                </a:solidFill>
                <a:latin typeface="Arial Bold" panose="020B0802020202020204"/>
                <a:ea typeface="Arial Bold" panose="020B0802020202020204"/>
                <a:cs typeface="Arial Bold" panose="020B0802020202020204"/>
                <a:sym typeface="Arial Bold" panose="020B0802020202020204"/>
              </a:rPr>
              <a:t> </a:t>
            </a:r>
          </a:p>
        </p:txBody>
      </p:sp>
      <p:sp>
        <p:nvSpPr>
          <p:cNvPr id="10" name="TextBox 10"/>
          <p:cNvSpPr txBox="1"/>
          <p:nvPr/>
        </p:nvSpPr>
        <p:spPr>
          <a:xfrm>
            <a:off x="1028700" y="169246"/>
            <a:ext cx="7342474" cy="2250440"/>
          </a:xfrm>
          <a:prstGeom prst="rect">
            <a:avLst/>
          </a:prstGeom>
        </p:spPr>
        <p:txBody>
          <a:bodyPr lIns="0" tIns="0" rIns="0" bIns="0" rtlCol="0" anchor="t">
            <a:spAutoFit/>
          </a:bodyPr>
          <a:lstStyle/>
          <a:p>
            <a:pPr algn="l">
              <a:lnSpc>
                <a:spcPts val="8775"/>
              </a:lnSpc>
            </a:pPr>
            <a:r>
              <a:rPr lang="en-US" sz="7500" b="1">
                <a:solidFill>
                  <a:srgbClr val="FFFFFF"/>
                </a:solidFill>
                <a:latin typeface="Poppins Bold" panose="00000800000000000000"/>
                <a:ea typeface="Poppins Bold" panose="00000800000000000000"/>
                <a:cs typeface="Poppins Bold" panose="00000800000000000000"/>
                <a:sym typeface="Poppins Bold" panose="00000800000000000000"/>
              </a:rPr>
              <a:t>CHỨC NĂNG </a:t>
            </a:r>
          </a:p>
          <a:p>
            <a:pPr algn="l">
              <a:lnSpc>
                <a:spcPts val="8775"/>
              </a:lnSpc>
            </a:pPr>
            <a:r>
              <a:rPr lang="en-US" sz="7500" b="1">
                <a:solidFill>
                  <a:srgbClr val="FFFFFF"/>
                </a:solidFill>
                <a:latin typeface="Poppins Bold" panose="00000800000000000000"/>
                <a:ea typeface="Poppins Bold" panose="00000800000000000000"/>
                <a:cs typeface="Poppins Bold" panose="00000800000000000000"/>
                <a:sym typeface="Poppins Bold" panose="00000800000000000000"/>
              </a:rPr>
              <a:t>THÙNG RÁC</a:t>
            </a:r>
          </a:p>
        </p:txBody>
      </p:sp>
      <p:pic>
        <p:nvPicPr>
          <p:cNvPr id="11" name="Picture 11"/>
          <p:cNvPicPr>
            <a:picLocks noChangeAspect="1"/>
          </p:cNvPicPr>
          <p:nvPr/>
        </p:nvPicPr>
        <p:blipFill>
          <a:blip r:embed="rId9"/>
          <a:srcRect/>
          <a:stretch>
            <a:fillRect/>
          </a:stretch>
        </p:blipFill>
        <p:spPr>
          <a:xfrm>
            <a:off x="16036803" y="8321606"/>
            <a:ext cx="878663" cy="685357"/>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gradFill rotWithShape="1">
          <a:gsLst>
            <a:gs pos="0">
              <a:srgbClr val="03346E">
                <a:alpha val="100000"/>
              </a:srgbClr>
            </a:gs>
            <a:gs pos="100000">
              <a:srgbClr val="6EACDA">
                <a:alpha val="100000"/>
              </a:srgbClr>
            </a:gs>
          </a:gsLst>
          <a:lin ang="2700000"/>
        </a:gradFill>
        <a:effectLst/>
      </p:bgPr>
    </p:bg>
    <p:spTree>
      <p:nvGrpSpPr>
        <p:cNvPr id="1" name=""/>
        <p:cNvGrpSpPr/>
        <p:nvPr/>
      </p:nvGrpSpPr>
      <p:grpSpPr>
        <a:xfrm>
          <a:off x="0" y="0"/>
          <a:ext cx="0" cy="0"/>
          <a:chOff x="0" y="0"/>
          <a:chExt cx="0" cy="0"/>
        </a:xfrm>
      </p:grpSpPr>
      <p:sp>
        <p:nvSpPr>
          <p:cNvPr id="2" name="Freeform 2"/>
          <p:cNvSpPr/>
          <p:nvPr/>
        </p:nvSpPr>
        <p:spPr>
          <a:xfrm>
            <a:off x="15458748" y="-4812189"/>
            <a:ext cx="7616557" cy="7815497"/>
          </a:xfrm>
          <a:custGeom>
            <a:avLst/>
            <a:gdLst/>
            <a:ahLst/>
            <a:cxnLst/>
            <a:rect l="l" t="t" r="r" b="b"/>
            <a:pathLst>
              <a:path w="7616557" h="7815497">
                <a:moveTo>
                  <a:pt x="0" y="0"/>
                </a:moveTo>
                <a:lnTo>
                  <a:pt x="7616557" y="0"/>
                </a:lnTo>
                <a:lnTo>
                  <a:pt x="7616557" y="7815496"/>
                </a:lnTo>
                <a:lnTo>
                  <a:pt x="0" y="7815496"/>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3" name="Freeform 3"/>
          <p:cNvSpPr/>
          <p:nvPr/>
        </p:nvSpPr>
        <p:spPr>
          <a:xfrm>
            <a:off x="-3354966" y="-3442596"/>
            <a:ext cx="6709932" cy="6885191"/>
          </a:xfrm>
          <a:custGeom>
            <a:avLst/>
            <a:gdLst/>
            <a:ahLst/>
            <a:cxnLst/>
            <a:rect l="l" t="t" r="r" b="b"/>
            <a:pathLst>
              <a:path w="6709932" h="6885191">
                <a:moveTo>
                  <a:pt x="0" y="0"/>
                </a:moveTo>
                <a:lnTo>
                  <a:pt x="6709932" y="0"/>
                </a:lnTo>
                <a:lnTo>
                  <a:pt x="6709932" y="6885192"/>
                </a:lnTo>
                <a:lnTo>
                  <a:pt x="0" y="6885192"/>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4" name="Freeform 4"/>
          <p:cNvSpPr/>
          <p:nvPr/>
        </p:nvSpPr>
        <p:spPr>
          <a:xfrm>
            <a:off x="0" y="2059523"/>
            <a:ext cx="10505108" cy="4471224"/>
          </a:xfrm>
          <a:custGeom>
            <a:avLst/>
            <a:gdLst/>
            <a:ahLst/>
            <a:cxnLst/>
            <a:rect l="l" t="t" r="r" b="b"/>
            <a:pathLst>
              <a:path w="10505108" h="4471224">
                <a:moveTo>
                  <a:pt x="0" y="0"/>
                </a:moveTo>
                <a:lnTo>
                  <a:pt x="10505108" y="0"/>
                </a:lnTo>
                <a:lnTo>
                  <a:pt x="10505108" y="4471224"/>
                </a:lnTo>
                <a:lnTo>
                  <a:pt x="0" y="4471224"/>
                </a:lnTo>
                <a:lnTo>
                  <a:pt x="0" y="0"/>
                </a:lnTo>
                <a:close/>
              </a:path>
            </a:pathLst>
          </a:custGeom>
          <a:blipFill>
            <a:blip r:embed="rId4"/>
            <a:stretch>
              <a:fillRect r="-2646" b="-4304"/>
            </a:stretch>
          </a:blipFill>
        </p:spPr>
      </p:sp>
      <p:sp>
        <p:nvSpPr>
          <p:cNvPr id="5" name="Freeform 5"/>
          <p:cNvSpPr/>
          <p:nvPr/>
        </p:nvSpPr>
        <p:spPr>
          <a:xfrm>
            <a:off x="9359686" y="5143500"/>
            <a:ext cx="7717910" cy="4428053"/>
          </a:xfrm>
          <a:custGeom>
            <a:avLst/>
            <a:gdLst/>
            <a:ahLst/>
            <a:cxnLst/>
            <a:rect l="l" t="t" r="r" b="b"/>
            <a:pathLst>
              <a:path w="7717910" h="4428053">
                <a:moveTo>
                  <a:pt x="0" y="0"/>
                </a:moveTo>
                <a:lnTo>
                  <a:pt x="7717910" y="0"/>
                </a:lnTo>
                <a:lnTo>
                  <a:pt x="7717910" y="4428053"/>
                </a:lnTo>
                <a:lnTo>
                  <a:pt x="0" y="4428053"/>
                </a:lnTo>
                <a:lnTo>
                  <a:pt x="0" y="0"/>
                </a:lnTo>
                <a:close/>
              </a:path>
            </a:pathLst>
          </a:custGeom>
          <a:blipFill>
            <a:blip r:embed="rId5"/>
            <a:stretch>
              <a:fillRect/>
            </a:stretch>
          </a:blipFill>
        </p:spPr>
      </p:sp>
      <p:sp>
        <p:nvSpPr>
          <p:cNvPr id="6" name="TextBox 6"/>
          <p:cNvSpPr txBox="1"/>
          <p:nvPr/>
        </p:nvSpPr>
        <p:spPr>
          <a:xfrm>
            <a:off x="2110926" y="552487"/>
            <a:ext cx="13534713" cy="857176"/>
          </a:xfrm>
          <a:prstGeom prst="rect">
            <a:avLst/>
          </a:prstGeom>
        </p:spPr>
        <p:txBody>
          <a:bodyPr lIns="0" tIns="0" rIns="0" bIns="0" rtlCol="0" anchor="t">
            <a:spAutoFit/>
          </a:bodyPr>
          <a:lstStyle/>
          <a:p>
            <a:pPr algn="ctr">
              <a:lnSpc>
                <a:spcPts val="6900"/>
              </a:lnSpc>
            </a:pPr>
            <a:r>
              <a:rPr lang="en-US" sz="5000" b="1" spc="490">
                <a:solidFill>
                  <a:srgbClr val="FF5757"/>
                </a:solidFill>
                <a:latin typeface="Public Sans Bold"/>
                <a:ea typeface="Public Sans Bold"/>
                <a:cs typeface="Public Sans Bold"/>
                <a:sym typeface="Public Sans Bold"/>
              </a:rPr>
              <a:t>EXPORT DỮ LIỆU THÀNH FILE EXCEL</a:t>
            </a:r>
          </a:p>
        </p:txBody>
      </p:sp>
      <p:sp>
        <p:nvSpPr>
          <p:cNvPr id="7" name="AutoShape 7"/>
          <p:cNvSpPr/>
          <p:nvPr/>
        </p:nvSpPr>
        <p:spPr>
          <a:xfrm>
            <a:off x="1043685" y="6575953"/>
            <a:ext cx="8100315" cy="1655399"/>
          </a:xfrm>
          <a:prstGeom prst="line">
            <a:avLst/>
          </a:prstGeom>
          <a:ln w="95250" cap="flat">
            <a:solidFill>
              <a:srgbClr val="FF5757"/>
            </a:solidFill>
            <a:prstDash val="solid"/>
            <a:headEnd type="none" w="sm" len="sm"/>
            <a:tailEnd type="arrow" w="med" len="sm"/>
          </a:ln>
        </p:spPr>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gradFill rotWithShape="1">
          <a:gsLst>
            <a:gs pos="0">
              <a:srgbClr val="03346E">
                <a:alpha val="100000"/>
              </a:srgbClr>
            </a:gs>
            <a:gs pos="100000">
              <a:srgbClr val="6EACDA">
                <a:alpha val="100000"/>
              </a:srgbClr>
            </a:gs>
          </a:gsLst>
          <a:lin ang="2700000"/>
        </a:gradFill>
        <a:effectLst/>
      </p:bgPr>
    </p:bg>
    <p:spTree>
      <p:nvGrpSpPr>
        <p:cNvPr id="1" name=""/>
        <p:cNvGrpSpPr/>
        <p:nvPr/>
      </p:nvGrpSpPr>
      <p:grpSpPr>
        <a:xfrm>
          <a:off x="0" y="0"/>
          <a:ext cx="0" cy="0"/>
          <a:chOff x="0" y="0"/>
          <a:chExt cx="0" cy="0"/>
        </a:xfrm>
      </p:grpSpPr>
      <p:sp>
        <p:nvSpPr>
          <p:cNvPr id="2" name="Freeform 2"/>
          <p:cNvSpPr/>
          <p:nvPr/>
        </p:nvSpPr>
        <p:spPr>
          <a:xfrm>
            <a:off x="13451022" y="-4729397"/>
            <a:ext cx="7616557" cy="7815497"/>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3" name="Freeform 3"/>
          <p:cNvSpPr/>
          <p:nvPr/>
        </p:nvSpPr>
        <p:spPr>
          <a:xfrm>
            <a:off x="-2851369" y="-3442596"/>
            <a:ext cx="6709932" cy="6885191"/>
          </a:xfrm>
          <a:custGeom>
            <a:avLst/>
            <a:gdLst/>
            <a:ahLst/>
            <a:cxnLst/>
            <a:rect l="l" t="t" r="r" b="b"/>
            <a:pathLst>
              <a:path w="6709932" h="6885191">
                <a:moveTo>
                  <a:pt x="0" y="0"/>
                </a:moveTo>
                <a:lnTo>
                  <a:pt x="6709932" y="0"/>
                </a:lnTo>
                <a:lnTo>
                  <a:pt x="6709932" y="6885192"/>
                </a:lnTo>
                <a:lnTo>
                  <a:pt x="0" y="6885192"/>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4" name="Freeform 4"/>
          <p:cNvSpPr/>
          <p:nvPr/>
        </p:nvSpPr>
        <p:spPr>
          <a:xfrm>
            <a:off x="0" y="2059523"/>
            <a:ext cx="11996869" cy="5106154"/>
          </a:xfrm>
          <a:custGeom>
            <a:avLst/>
            <a:gdLst/>
            <a:ahLst/>
            <a:cxnLst/>
            <a:rect l="l" t="t" r="r" b="b"/>
            <a:pathLst>
              <a:path w="11996869" h="5106154">
                <a:moveTo>
                  <a:pt x="0" y="0"/>
                </a:moveTo>
                <a:lnTo>
                  <a:pt x="11996869" y="0"/>
                </a:lnTo>
                <a:lnTo>
                  <a:pt x="11996869" y="5106153"/>
                </a:lnTo>
                <a:lnTo>
                  <a:pt x="0" y="5106153"/>
                </a:lnTo>
                <a:lnTo>
                  <a:pt x="0" y="0"/>
                </a:lnTo>
                <a:close/>
              </a:path>
            </a:pathLst>
          </a:custGeom>
          <a:blipFill>
            <a:blip r:embed="rId4"/>
            <a:stretch>
              <a:fillRect r="-2646" b="-4304"/>
            </a:stretch>
          </a:blipFill>
        </p:spPr>
      </p:sp>
      <p:sp>
        <p:nvSpPr>
          <p:cNvPr id="5" name="Freeform 5"/>
          <p:cNvSpPr/>
          <p:nvPr/>
        </p:nvSpPr>
        <p:spPr>
          <a:xfrm>
            <a:off x="6144325" y="6750080"/>
            <a:ext cx="11705089" cy="3277425"/>
          </a:xfrm>
          <a:custGeom>
            <a:avLst/>
            <a:gdLst/>
            <a:ahLst/>
            <a:cxnLst/>
            <a:rect l="l" t="t" r="r" b="b"/>
            <a:pathLst>
              <a:path w="11705089" h="3277425">
                <a:moveTo>
                  <a:pt x="0" y="0"/>
                </a:moveTo>
                <a:lnTo>
                  <a:pt x="11705089" y="0"/>
                </a:lnTo>
                <a:lnTo>
                  <a:pt x="11705089" y="3277425"/>
                </a:lnTo>
                <a:lnTo>
                  <a:pt x="0" y="3277425"/>
                </a:lnTo>
                <a:lnTo>
                  <a:pt x="0" y="0"/>
                </a:lnTo>
                <a:close/>
              </a:path>
            </a:pathLst>
          </a:custGeom>
          <a:blipFill>
            <a:blip r:embed="rId5"/>
            <a:stretch>
              <a:fillRect/>
            </a:stretch>
          </a:blipFill>
        </p:spPr>
      </p:sp>
      <p:sp>
        <p:nvSpPr>
          <p:cNvPr id="6" name="AutoShape 6"/>
          <p:cNvSpPr/>
          <p:nvPr/>
        </p:nvSpPr>
        <p:spPr>
          <a:xfrm>
            <a:off x="2813847" y="7143547"/>
            <a:ext cx="3620253" cy="1200039"/>
          </a:xfrm>
          <a:prstGeom prst="line">
            <a:avLst/>
          </a:prstGeom>
          <a:ln w="95250" cap="flat">
            <a:solidFill>
              <a:srgbClr val="FF5757"/>
            </a:solidFill>
            <a:prstDash val="solid"/>
            <a:headEnd type="none" w="sm" len="sm"/>
            <a:tailEnd type="arrow" w="med" len="sm"/>
          </a:ln>
        </p:spPr>
      </p:sp>
      <p:sp>
        <p:nvSpPr>
          <p:cNvPr id="7" name="TextBox 7"/>
          <p:cNvSpPr txBox="1"/>
          <p:nvPr/>
        </p:nvSpPr>
        <p:spPr>
          <a:xfrm>
            <a:off x="2110926" y="552487"/>
            <a:ext cx="13534713" cy="857176"/>
          </a:xfrm>
          <a:prstGeom prst="rect">
            <a:avLst/>
          </a:prstGeom>
        </p:spPr>
        <p:txBody>
          <a:bodyPr lIns="0" tIns="0" rIns="0" bIns="0" rtlCol="0" anchor="t">
            <a:spAutoFit/>
          </a:bodyPr>
          <a:lstStyle/>
          <a:p>
            <a:pPr algn="ctr">
              <a:lnSpc>
                <a:spcPts val="6900"/>
              </a:lnSpc>
            </a:pPr>
            <a:r>
              <a:rPr lang="en-US" sz="5000" b="1" spc="490">
                <a:solidFill>
                  <a:srgbClr val="FF5757"/>
                </a:solidFill>
                <a:latin typeface="Public Sans Bold"/>
                <a:ea typeface="Public Sans Bold"/>
                <a:cs typeface="Public Sans Bold"/>
                <a:sym typeface="Public Sans Bold"/>
              </a:rPr>
              <a:t>EXPORT DỮ LIỆU THÀNH FILE PDF</a:t>
            </a: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gradFill rotWithShape="1">
          <a:gsLst>
            <a:gs pos="0">
              <a:srgbClr val="03346E">
                <a:alpha val="100000"/>
              </a:srgbClr>
            </a:gs>
            <a:gs pos="100000">
              <a:srgbClr val="6EACDA">
                <a:alpha val="100000"/>
              </a:srgbClr>
            </a:gs>
          </a:gsLst>
          <a:lin ang="2700000"/>
        </a:gradFill>
        <a:effectLst/>
      </p:bgPr>
    </p:bg>
    <p:spTree>
      <p:nvGrpSpPr>
        <p:cNvPr id="1" name=""/>
        <p:cNvGrpSpPr/>
        <p:nvPr/>
      </p:nvGrpSpPr>
      <p:grpSpPr>
        <a:xfrm>
          <a:off x="0" y="0"/>
          <a:ext cx="0" cy="0"/>
          <a:chOff x="0" y="0"/>
          <a:chExt cx="0" cy="0"/>
        </a:xfrm>
      </p:grpSpPr>
      <p:sp>
        <p:nvSpPr>
          <p:cNvPr id="2" name="Freeform 2"/>
          <p:cNvSpPr/>
          <p:nvPr/>
        </p:nvSpPr>
        <p:spPr>
          <a:xfrm>
            <a:off x="13451022" y="-4729397"/>
            <a:ext cx="7616557" cy="7815497"/>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sp>
        <p:nvSpPr>
          <p:cNvPr id="3" name="Freeform 3"/>
          <p:cNvSpPr/>
          <p:nvPr/>
        </p:nvSpPr>
        <p:spPr>
          <a:xfrm>
            <a:off x="-2851369" y="-3442596"/>
            <a:ext cx="6709932" cy="6885191"/>
          </a:xfrm>
          <a:custGeom>
            <a:avLst/>
            <a:gdLst/>
            <a:ahLst/>
            <a:cxnLst/>
            <a:rect l="l" t="t" r="r" b="b"/>
            <a:pathLst>
              <a:path w="6709932" h="6885191">
                <a:moveTo>
                  <a:pt x="0" y="0"/>
                </a:moveTo>
                <a:lnTo>
                  <a:pt x="6709932" y="0"/>
                </a:lnTo>
                <a:lnTo>
                  <a:pt x="6709932" y="6885192"/>
                </a:lnTo>
                <a:lnTo>
                  <a:pt x="0" y="6885192"/>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sp>
        <p:nvSpPr>
          <p:cNvPr id="7" name="TextBox 7"/>
          <p:cNvSpPr txBox="1"/>
          <p:nvPr/>
        </p:nvSpPr>
        <p:spPr>
          <a:xfrm>
            <a:off x="2209800" y="266700"/>
            <a:ext cx="13534713" cy="832920"/>
          </a:xfrm>
          <a:prstGeom prst="rect">
            <a:avLst/>
          </a:prstGeom>
        </p:spPr>
        <p:txBody>
          <a:bodyPr lIns="0" tIns="0" rIns="0" bIns="0" rtlCol="0" anchor="t">
            <a:spAutoFit/>
          </a:bodyPr>
          <a:lstStyle/>
          <a:p>
            <a:pPr algn="ctr">
              <a:lnSpc>
                <a:spcPts val="6900"/>
              </a:lnSpc>
            </a:pPr>
            <a:r>
              <a:rPr lang="en-US" sz="5000" b="1" spc="490" dirty="0">
                <a:solidFill>
                  <a:srgbClr val="FF5757"/>
                </a:solidFill>
                <a:ea typeface="Public Sans Bold"/>
                <a:cs typeface="Public Sans Bold"/>
                <a:sym typeface="Public Sans Bold"/>
              </a:rPr>
              <a:t>IMPORT DỮ LIỆU THÀNH </a:t>
            </a:r>
            <a:r>
              <a:rPr lang="en-US" sz="5000" b="1" spc="490" dirty="0" smtClean="0">
                <a:solidFill>
                  <a:srgbClr val="FF5757"/>
                </a:solidFill>
                <a:ea typeface="Public Sans Bold"/>
                <a:cs typeface="Public Sans Bold"/>
                <a:sym typeface="Public Sans Bold"/>
              </a:rPr>
              <a:t>FILE </a:t>
            </a:r>
            <a:r>
              <a:rPr lang="en-US" sz="5000" b="1" spc="490" dirty="0">
                <a:solidFill>
                  <a:srgbClr val="FF5757"/>
                </a:solidFill>
                <a:ea typeface="Public Sans Bold"/>
                <a:cs typeface="Public Sans Bold"/>
                <a:sym typeface="Public Sans Bold"/>
              </a:rPr>
              <a:t>PDF</a:t>
            </a:r>
          </a:p>
        </p:txBody>
      </p:sp>
      <p:sp>
        <p:nvSpPr>
          <p:cNvPr id="8" name="TextBox 9"/>
          <p:cNvSpPr txBox="1"/>
          <p:nvPr/>
        </p:nvSpPr>
        <p:spPr>
          <a:xfrm>
            <a:off x="2892712" y="1613261"/>
            <a:ext cx="12168887" cy="3000821"/>
          </a:xfrm>
          <a:prstGeom prst="rect">
            <a:avLst/>
          </a:prstGeom>
        </p:spPr>
        <p:txBody>
          <a:bodyPr lIns="0" tIns="0" rIns="0" bIns="0" rtlCol="0" anchor="t">
            <a:spAutoFit/>
          </a:bodyPr>
          <a:lstStyle/>
          <a:p>
            <a:pPr>
              <a:lnSpc>
                <a:spcPts val="3920"/>
              </a:lnSpc>
            </a:pPr>
            <a:r>
              <a:rPr lang="vi-VN" sz="3000" b="1" dirty="0">
                <a:solidFill>
                  <a:srgbClr val="FFFFFF"/>
                </a:solidFill>
                <a:latin typeface="Arial Bold" panose="020B0802020202020204"/>
                <a:ea typeface="Arial Bold" panose="020B0802020202020204"/>
                <a:cs typeface="Arial Bold" panose="020B0802020202020204"/>
                <a:sym typeface="Arial Bold" panose="020B0802020202020204"/>
              </a:rPr>
              <a:t>Người dùng muốn import dữ liệu </a:t>
            </a:r>
            <a:r>
              <a:rPr lang="vi-VN" sz="3000" b="1" dirty="0" smtClean="0">
                <a:solidFill>
                  <a:srgbClr val="FFFFFF"/>
                </a:solidFill>
                <a:latin typeface="Arial Bold" panose="020B0802020202020204"/>
                <a:ea typeface="Arial Bold" panose="020B0802020202020204"/>
                <a:cs typeface="Arial Bold" panose="020B0802020202020204"/>
                <a:sym typeface="Arial Bold" panose="020B0802020202020204"/>
              </a:rPr>
              <a:t>lên</a:t>
            </a:r>
            <a:endParaRPr lang="en-US" sz="3000" b="1" dirty="0" smtClean="0">
              <a:solidFill>
                <a:srgbClr val="FFFFFF"/>
              </a:solidFill>
              <a:latin typeface="Arial Bold" panose="020B0802020202020204"/>
              <a:ea typeface="Arial Bold" panose="020B0802020202020204"/>
              <a:cs typeface="Arial Bold" panose="020B0802020202020204"/>
              <a:sym typeface="Arial Bold" panose="020B0802020202020204"/>
            </a:endParaRPr>
          </a:p>
          <a:p>
            <a:pPr>
              <a:lnSpc>
                <a:spcPts val="3920"/>
              </a:lnSpc>
            </a:pPr>
            <a:r>
              <a:rPr lang="vi-VN" sz="3000" b="1" dirty="0" smtClean="0">
                <a:solidFill>
                  <a:srgbClr val="FFFFFF"/>
                </a:solidFill>
                <a:latin typeface="Arial Bold" panose="020B0802020202020204"/>
                <a:ea typeface="Arial Bold" panose="020B0802020202020204"/>
                <a:cs typeface="Arial Bold" panose="020B0802020202020204"/>
                <a:sym typeface="Arial Bold" panose="020B0802020202020204"/>
              </a:rPr>
              <a:t> </a:t>
            </a:r>
            <a:r>
              <a:rPr lang="en-US" sz="3000" b="1" dirty="0" smtClean="0">
                <a:solidFill>
                  <a:srgbClr val="FFFFFF"/>
                </a:solidFill>
                <a:latin typeface="Arial Bold" panose="020B0802020202020204"/>
                <a:ea typeface="Arial Bold" panose="020B0802020202020204"/>
                <a:cs typeface="Arial Bold" panose="020B0802020202020204"/>
                <a:sym typeface="Arial Bold" panose="020B0802020202020204"/>
              </a:rPr>
              <a:t>- </a:t>
            </a:r>
            <a:r>
              <a:rPr lang="vi-VN" sz="3000" b="1" dirty="0" smtClean="0">
                <a:solidFill>
                  <a:srgbClr val="FFFFFF"/>
                </a:solidFill>
                <a:latin typeface="Arial Bold" panose="020B0802020202020204"/>
                <a:ea typeface="Arial Bold" panose="020B0802020202020204"/>
                <a:cs typeface="Arial Bold" panose="020B0802020202020204"/>
                <a:sym typeface="Arial Bold" panose="020B0802020202020204"/>
              </a:rPr>
              <a:t>Bước </a:t>
            </a:r>
            <a:r>
              <a:rPr lang="vi-VN" sz="3000" b="1" dirty="0">
                <a:solidFill>
                  <a:srgbClr val="FFFFFF"/>
                </a:solidFill>
                <a:latin typeface="Arial Bold" panose="020B0802020202020204"/>
                <a:ea typeface="Arial Bold" panose="020B0802020202020204"/>
                <a:cs typeface="Arial Bold" panose="020B0802020202020204"/>
                <a:sym typeface="Arial Bold" panose="020B0802020202020204"/>
              </a:rPr>
              <a:t>1: Nhấn vào Tải file nhập dữ liệu để lấy form và nhập dữ liệu muốn thêm </a:t>
            </a:r>
            <a:r>
              <a:rPr lang="vi-VN" sz="3000" b="1" dirty="0" smtClean="0">
                <a:solidFill>
                  <a:srgbClr val="FFFFFF"/>
                </a:solidFill>
                <a:latin typeface="Arial Bold" panose="020B0802020202020204"/>
                <a:ea typeface="Arial Bold" panose="020B0802020202020204"/>
                <a:cs typeface="Arial Bold" panose="020B0802020202020204"/>
                <a:sym typeface="Arial Bold" panose="020B0802020202020204"/>
              </a:rPr>
              <a:t>vào</a:t>
            </a:r>
            <a:endParaRPr lang="en-US" sz="3000" b="1" dirty="0" smtClean="0">
              <a:solidFill>
                <a:srgbClr val="FFFFFF"/>
              </a:solidFill>
              <a:latin typeface="Arial Bold" panose="020B0802020202020204"/>
              <a:ea typeface="Arial Bold" panose="020B0802020202020204"/>
              <a:cs typeface="Arial Bold" panose="020B0802020202020204"/>
              <a:sym typeface="Arial Bold" panose="020B0802020202020204"/>
            </a:endParaRPr>
          </a:p>
          <a:p>
            <a:pPr>
              <a:lnSpc>
                <a:spcPts val="3920"/>
              </a:lnSpc>
            </a:pPr>
            <a:r>
              <a:rPr lang="en-US" sz="3000" b="1" dirty="0" smtClean="0">
                <a:solidFill>
                  <a:srgbClr val="FFFFFF"/>
                </a:solidFill>
                <a:latin typeface="Arial Bold" panose="020B0802020202020204"/>
                <a:ea typeface="Arial Bold" panose="020B0802020202020204"/>
                <a:cs typeface="Arial Bold" panose="020B0802020202020204"/>
                <a:sym typeface="Arial Bold" panose="020B0802020202020204"/>
              </a:rPr>
              <a:t> - </a:t>
            </a:r>
            <a:r>
              <a:rPr lang="vi-VN" sz="3000" b="1" dirty="0" smtClean="0">
                <a:solidFill>
                  <a:srgbClr val="FFFFFF"/>
                </a:solidFill>
                <a:latin typeface="Arial Bold" panose="020B0802020202020204"/>
                <a:ea typeface="Arial Bold" panose="020B0802020202020204"/>
                <a:cs typeface="Arial Bold" panose="020B0802020202020204"/>
                <a:sym typeface="Arial Bold" panose="020B0802020202020204"/>
              </a:rPr>
              <a:t>Bước </a:t>
            </a:r>
            <a:r>
              <a:rPr lang="vi-VN" sz="3000" b="1" dirty="0">
                <a:solidFill>
                  <a:srgbClr val="FFFFFF"/>
                </a:solidFill>
                <a:latin typeface="Arial Bold" panose="020B0802020202020204"/>
                <a:ea typeface="Arial Bold" panose="020B0802020202020204"/>
                <a:cs typeface="Arial Bold" panose="020B0802020202020204"/>
                <a:sym typeface="Arial Bold" panose="020B0802020202020204"/>
              </a:rPr>
              <a:t>2: Chọn tệp lấy file vừa nhập dữ liệu ở bước </a:t>
            </a:r>
            <a:r>
              <a:rPr lang="vi-VN" sz="3000" b="1" dirty="0" smtClean="0">
                <a:solidFill>
                  <a:srgbClr val="FFFFFF"/>
                </a:solidFill>
                <a:latin typeface="Arial Bold" panose="020B0802020202020204"/>
                <a:ea typeface="Arial Bold" panose="020B0802020202020204"/>
                <a:cs typeface="Arial Bold" panose="020B0802020202020204"/>
                <a:sym typeface="Arial Bold" panose="020B0802020202020204"/>
              </a:rPr>
              <a:t>1</a:t>
            </a:r>
            <a:endParaRPr lang="en-US" sz="3000" b="1" dirty="0" smtClean="0">
              <a:solidFill>
                <a:srgbClr val="FFFFFF"/>
              </a:solidFill>
              <a:latin typeface="Arial Bold" panose="020B0802020202020204"/>
              <a:ea typeface="Arial Bold" panose="020B0802020202020204"/>
              <a:cs typeface="Arial Bold" panose="020B0802020202020204"/>
              <a:sym typeface="Arial Bold" panose="020B0802020202020204"/>
            </a:endParaRPr>
          </a:p>
          <a:p>
            <a:pPr>
              <a:lnSpc>
                <a:spcPts val="3920"/>
              </a:lnSpc>
            </a:pPr>
            <a:r>
              <a:rPr lang="en-US" sz="3000" b="1" dirty="0" smtClean="0">
                <a:solidFill>
                  <a:srgbClr val="FFFFFF"/>
                </a:solidFill>
                <a:latin typeface="Arial Bold" panose="020B0802020202020204"/>
                <a:ea typeface="Arial Bold" panose="020B0802020202020204"/>
                <a:cs typeface="Arial Bold" panose="020B0802020202020204"/>
                <a:sym typeface="Arial Bold" panose="020B0802020202020204"/>
              </a:rPr>
              <a:t> - </a:t>
            </a:r>
            <a:r>
              <a:rPr lang="vi-VN" sz="3000" b="1" dirty="0" smtClean="0">
                <a:solidFill>
                  <a:srgbClr val="FFFFFF"/>
                </a:solidFill>
                <a:latin typeface="Arial Bold" panose="020B0802020202020204"/>
                <a:ea typeface="Arial Bold" panose="020B0802020202020204"/>
                <a:cs typeface="Arial Bold" panose="020B0802020202020204"/>
                <a:sym typeface="Arial Bold" panose="020B0802020202020204"/>
              </a:rPr>
              <a:t>Bước </a:t>
            </a:r>
            <a:r>
              <a:rPr lang="vi-VN" sz="3000" b="1" dirty="0">
                <a:solidFill>
                  <a:srgbClr val="FFFFFF"/>
                </a:solidFill>
                <a:latin typeface="Arial Bold" panose="020B0802020202020204"/>
                <a:ea typeface="Arial Bold" panose="020B0802020202020204"/>
                <a:cs typeface="Arial Bold" panose="020B0802020202020204"/>
                <a:sym typeface="Arial Bold" panose="020B0802020202020204"/>
              </a:rPr>
              <a:t>3: Sau khi chọn tệp xong nhấn Import Nếu sinh viên trùng mã số sinh viên sẽ thấy thông báo như hình.</a:t>
            </a:r>
            <a:r>
              <a:rPr lang="en-US" sz="2800" b="1" dirty="0" smtClean="0">
                <a:solidFill>
                  <a:srgbClr val="FFFFFF"/>
                </a:solidFill>
                <a:latin typeface="Arial Bold" panose="020B0802020202020204"/>
                <a:ea typeface="Arial Bold" panose="020B0802020202020204"/>
                <a:cs typeface="Arial Bold" panose="020B0802020202020204"/>
                <a:sym typeface="Arial Bold" panose="020B0802020202020204"/>
              </a:rPr>
              <a:t> </a:t>
            </a:r>
            <a:endParaRPr lang="en-US" sz="2800" b="1" dirty="0">
              <a:solidFill>
                <a:srgbClr val="FFFFFF"/>
              </a:solidFill>
              <a:latin typeface="Arial Bold" panose="020B0802020202020204"/>
              <a:ea typeface="Arial Bold" panose="020B0802020202020204"/>
              <a:cs typeface="Arial Bold" panose="020B0802020202020204"/>
              <a:sym typeface="Arial Bold" panose="020B0802020202020204"/>
            </a:endParaRPr>
          </a:p>
        </p:txBody>
      </p:sp>
      <p:pic>
        <p:nvPicPr>
          <p:cNvPr id="9" name="Picture 8"/>
          <p:cNvPicPr>
            <a:picLocks noChangeAspect="1"/>
          </p:cNvPicPr>
          <p:nvPr/>
        </p:nvPicPr>
        <p:blipFill>
          <a:blip r:embed="rId5"/>
          <a:stretch>
            <a:fillRect/>
          </a:stretch>
        </p:blipFill>
        <p:spPr>
          <a:xfrm>
            <a:off x="152400" y="4808916"/>
            <a:ext cx="8107003" cy="4419191"/>
          </a:xfrm>
          <a:prstGeom prst="rect">
            <a:avLst/>
          </a:prstGeom>
        </p:spPr>
      </p:pic>
      <p:pic>
        <p:nvPicPr>
          <p:cNvPr id="10" name="Picture 9"/>
          <p:cNvPicPr>
            <a:picLocks noChangeAspect="1"/>
          </p:cNvPicPr>
          <p:nvPr/>
        </p:nvPicPr>
        <p:blipFill>
          <a:blip r:embed="rId6"/>
          <a:stretch>
            <a:fillRect/>
          </a:stretch>
        </p:blipFill>
        <p:spPr>
          <a:xfrm>
            <a:off x="8977155" y="4818958"/>
            <a:ext cx="9001125" cy="4409149"/>
          </a:xfrm>
          <a:prstGeom prst="rect">
            <a:avLst/>
          </a:prstGeom>
        </p:spPr>
      </p:pic>
      <p:sp>
        <p:nvSpPr>
          <p:cNvPr id="11" name="TextBox 7"/>
          <p:cNvSpPr txBox="1"/>
          <p:nvPr/>
        </p:nvSpPr>
        <p:spPr>
          <a:xfrm>
            <a:off x="1053606" y="9228107"/>
            <a:ext cx="5609913" cy="884858"/>
          </a:xfrm>
          <a:prstGeom prst="rect">
            <a:avLst/>
          </a:prstGeom>
        </p:spPr>
        <p:txBody>
          <a:bodyPr wrap="square" lIns="0" tIns="0" rIns="0" bIns="0" rtlCol="0" anchor="t">
            <a:spAutoFit/>
          </a:bodyPr>
          <a:lstStyle/>
          <a:p>
            <a:pPr algn="ctr">
              <a:lnSpc>
                <a:spcPts val="6900"/>
              </a:lnSpc>
            </a:pPr>
            <a:r>
              <a:rPr lang="en-US" sz="3000" b="1" spc="490" dirty="0" smtClean="0">
                <a:latin typeface="Times New Roman" panose="02020603050405020304" pitchFamily="18" charset="0"/>
                <a:ea typeface="Public Sans Bold"/>
                <a:cs typeface="Times New Roman" panose="02020603050405020304" pitchFamily="18" charset="0"/>
                <a:sym typeface="Public Sans Bold"/>
              </a:rPr>
              <a:t>Import </a:t>
            </a:r>
            <a:r>
              <a:rPr lang="en-US" sz="3000" b="1" spc="490" dirty="0" err="1" smtClean="0">
                <a:latin typeface="Times New Roman" panose="02020603050405020304" pitchFamily="18" charset="0"/>
                <a:ea typeface="Public Sans Bold"/>
                <a:cs typeface="Times New Roman" panose="02020603050405020304" pitchFamily="18" charset="0"/>
                <a:sym typeface="Public Sans Bold"/>
              </a:rPr>
              <a:t>dữ</a:t>
            </a:r>
            <a:r>
              <a:rPr lang="en-US" sz="3000" b="1" spc="490" dirty="0" smtClean="0">
                <a:latin typeface="Times New Roman" panose="02020603050405020304" pitchFamily="18" charset="0"/>
                <a:ea typeface="Public Sans Bold"/>
                <a:cs typeface="Times New Roman" panose="02020603050405020304" pitchFamily="18" charset="0"/>
                <a:sym typeface="Public Sans Bold"/>
              </a:rPr>
              <a:t> </a:t>
            </a:r>
            <a:r>
              <a:rPr lang="en-US" sz="3000" b="1" spc="490" dirty="0" err="1" smtClean="0">
                <a:latin typeface="Times New Roman" panose="02020603050405020304" pitchFamily="18" charset="0"/>
                <a:ea typeface="Public Sans Bold"/>
                <a:cs typeface="Times New Roman" panose="02020603050405020304" pitchFamily="18" charset="0"/>
                <a:sym typeface="Public Sans Bold"/>
              </a:rPr>
              <a:t>liệu</a:t>
            </a:r>
            <a:r>
              <a:rPr lang="en-US" sz="3000" b="1" spc="490" dirty="0" smtClean="0">
                <a:latin typeface="Times New Roman" panose="02020603050405020304" pitchFamily="18" charset="0"/>
                <a:ea typeface="Public Sans Bold"/>
                <a:cs typeface="Times New Roman" panose="02020603050405020304" pitchFamily="18" charset="0"/>
                <a:sym typeface="Public Sans Bold"/>
              </a:rPr>
              <a:t> </a:t>
            </a:r>
            <a:r>
              <a:rPr lang="en-US" sz="3000" b="1" spc="490" dirty="0" err="1" smtClean="0">
                <a:latin typeface="Times New Roman" panose="02020603050405020304" pitchFamily="18" charset="0"/>
                <a:ea typeface="Public Sans Bold"/>
                <a:cs typeface="Times New Roman" panose="02020603050405020304" pitchFamily="18" charset="0"/>
                <a:sym typeface="Public Sans Bold"/>
              </a:rPr>
              <a:t>bị</a:t>
            </a:r>
            <a:r>
              <a:rPr lang="en-US" sz="3000" b="1" spc="490" dirty="0" smtClean="0">
                <a:latin typeface="Times New Roman" panose="02020603050405020304" pitchFamily="18" charset="0"/>
                <a:ea typeface="Public Sans Bold"/>
                <a:cs typeface="Times New Roman" panose="02020603050405020304" pitchFamily="18" charset="0"/>
                <a:sym typeface="Public Sans Bold"/>
              </a:rPr>
              <a:t> </a:t>
            </a:r>
            <a:r>
              <a:rPr lang="en-US" sz="3000" b="1" spc="490" dirty="0" err="1" smtClean="0">
                <a:latin typeface="Times New Roman" panose="02020603050405020304" pitchFamily="18" charset="0"/>
                <a:ea typeface="Public Sans Bold"/>
                <a:cs typeface="Times New Roman" panose="02020603050405020304" pitchFamily="18" charset="0"/>
                <a:sym typeface="Public Sans Bold"/>
              </a:rPr>
              <a:t>lỗi</a:t>
            </a:r>
            <a:endParaRPr lang="en-US" sz="3000" b="1" spc="490" dirty="0">
              <a:latin typeface="Times New Roman" panose="02020603050405020304" pitchFamily="18" charset="0"/>
              <a:ea typeface="Public Sans Bold"/>
              <a:cs typeface="Times New Roman" panose="02020603050405020304" pitchFamily="18" charset="0"/>
              <a:sym typeface="Public Sans Bold"/>
            </a:endParaRPr>
          </a:p>
        </p:txBody>
      </p:sp>
      <p:sp>
        <p:nvSpPr>
          <p:cNvPr id="12" name="TextBox 7"/>
          <p:cNvSpPr txBox="1"/>
          <p:nvPr/>
        </p:nvSpPr>
        <p:spPr>
          <a:xfrm>
            <a:off x="10363200" y="9228107"/>
            <a:ext cx="7615080" cy="884858"/>
          </a:xfrm>
          <a:prstGeom prst="rect">
            <a:avLst/>
          </a:prstGeom>
        </p:spPr>
        <p:txBody>
          <a:bodyPr wrap="square" lIns="0" tIns="0" rIns="0" bIns="0" rtlCol="0" anchor="t">
            <a:spAutoFit/>
          </a:bodyPr>
          <a:lstStyle/>
          <a:p>
            <a:pPr algn="ctr">
              <a:lnSpc>
                <a:spcPts val="6900"/>
              </a:lnSpc>
            </a:pPr>
            <a:r>
              <a:rPr lang="en-US" sz="3000" b="1" spc="490" dirty="0" smtClean="0">
                <a:latin typeface="Times New Roman" panose="02020603050405020304" pitchFamily="18" charset="0"/>
                <a:ea typeface="Public Sans Bold"/>
                <a:cs typeface="Times New Roman" panose="02020603050405020304" pitchFamily="18" charset="0"/>
                <a:sym typeface="Public Sans Bold"/>
              </a:rPr>
              <a:t>Import </a:t>
            </a:r>
            <a:r>
              <a:rPr lang="en-US" sz="3000" b="1" spc="490" dirty="0" err="1" smtClean="0">
                <a:latin typeface="Times New Roman" panose="02020603050405020304" pitchFamily="18" charset="0"/>
                <a:ea typeface="Public Sans Bold"/>
                <a:cs typeface="Times New Roman" panose="02020603050405020304" pitchFamily="18" charset="0"/>
                <a:sym typeface="Public Sans Bold"/>
              </a:rPr>
              <a:t>dữ</a:t>
            </a:r>
            <a:r>
              <a:rPr lang="en-US" sz="3000" b="1" spc="490" dirty="0" smtClean="0">
                <a:latin typeface="Times New Roman" panose="02020603050405020304" pitchFamily="18" charset="0"/>
                <a:ea typeface="Public Sans Bold"/>
                <a:cs typeface="Times New Roman" panose="02020603050405020304" pitchFamily="18" charset="0"/>
                <a:sym typeface="Public Sans Bold"/>
              </a:rPr>
              <a:t> </a:t>
            </a:r>
            <a:r>
              <a:rPr lang="en-US" sz="3000" b="1" spc="490" dirty="0" err="1" smtClean="0">
                <a:latin typeface="Times New Roman" panose="02020603050405020304" pitchFamily="18" charset="0"/>
                <a:ea typeface="Public Sans Bold"/>
                <a:cs typeface="Times New Roman" panose="02020603050405020304" pitchFamily="18" charset="0"/>
                <a:sym typeface="Public Sans Bold"/>
              </a:rPr>
              <a:t>liệu</a:t>
            </a:r>
            <a:r>
              <a:rPr lang="en-US" sz="3000" b="1" spc="490" dirty="0" smtClean="0">
                <a:latin typeface="Times New Roman" panose="02020603050405020304" pitchFamily="18" charset="0"/>
                <a:ea typeface="Public Sans Bold"/>
                <a:cs typeface="Times New Roman" panose="02020603050405020304" pitchFamily="18" charset="0"/>
                <a:sym typeface="Public Sans Bold"/>
              </a:rPr>
              <a:t> </a:t>
            </a:r>
            <a:r>
              <a:rPr lang="en-US" sz="3000" b="1" spc="490" dirty="0" err="1" smtClean="0">
                <a:latin typeface="Times New Roman" panose="02020603050405020304" pitchFamily="18" charset="0"/>
                <a:ea typeface="Public Sans Bold"/>
                <a:cs typeface="Times New Roman" panose="02020603050405020304" pitchFamily="18" charset="0"/>
                <a:sym typeface="Public Sans Bold"/>
              </a:rPr>
              <a:t>thành</a:t>
            </a:r>
            <a:r>
              <a:rPr lang="en-US" sz="3000" b="1" spc="490" dirty="0" smtClean="0">
                <a:latin typeface="Times New Roman" panose="02020603050405020304" pitchFamily="18" charset="0"/>
                <a:ea typeface="Public Sans Bold"/>
                <a:cs typeface="Times New Roman" panose="02020603050405020304" pitchFamily="18" charset="0"/>
                <a:sym typeface="Public Sans Bold"/>
              </a:rPr>
              <a:t> </a:t>
            </a:r>
            <a:r>
              <a:rPr lang="en-US" sz="3000" b="1" spc="490" dirty="0" err="1" smtClean="0">
                <a:latin typeface="Times New Roman" panose="02020603050405020304" pitchFamily="18" charset="0"/>
                <a:ea typeface="Public Sans Bold"/>
                <a:cs typeface="Times New Roman" panose="02020603050405020304" pitchFamily="18" charset="0"/>
                <a:sym typeface="Public Sans Bold"/>
              </a:rPr>
              <a:t>công</a:t>
            </a:r>
            <a:endParaRPr lang="en-US" sz="3000" b="1" spc="490" dirty="0">
              <a:latin typeface="Times New Roman" panose="02020603050405020304" pitchFamily="18" charset="0"/>
              <a:ea typeface="Public Sans Bold"/>
              <a:cs typeface="Times New Roman" panose="02020603050405020304" pitchFamily="18" charset="0"/>
              <a:sym typeface="Public Sans Bold"/>
            </a:endParaRPr>
          </a:p>
        </p:txBody>
      </p:sp>
      <p:cxnSp>
        <p:nvCxnSpPr>
          <p:cNvPr id="14" name="Straight Arrow Connector 13"/>
          <p:cNvCxnSpPr/>
          <p:nvPr/>
        </p:nvCxnSpPr>
        <p:spPr>
          <a:xfrm flipH="1" flipV="1">
            <a:off x="2209800" y="8572500"/>
            <a:ext cx="1648762" cy="228054"/>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7"/>
          <p:cNvSpPr txBox="1"/>
          <p:nvPr/>
        </p:nvSpPr>
        <p:spPr>
          <a:xfrm>
            <a:off x="3254026" y="8290607"/>
            <a:ext cx="5609913" cy="723724"/>
          </a:xfrm>
          <a:prstGeom prst="rect">
            <a:avLst/>
          </a:prstGeom>
        </p:spPr>
        <p:txBody>
          <a:bodyPr wrap="square" lIns="0" tIns="0" rIns="0" bIns="0" rtlCol="0" anchor="t">
            <a:spAutoFit/>
          </a:bodyPr>
          <a:lstStyle/>
          <a:p>
            <a:pPr algn="ctr">
              <a:lnSpc>
                <a:spcPts val="6900"/>
              </a:lnSpc>
            </a:pPr>
            <a:r>
              <a:rPr lang="en-US" sz="2000" b="1" spc="490" dirty="0" smtClean="0">
                <a:solidFill>
                  <a:srgbClr val="FF0000"/>
                </a:solidFill>
                <a:latin typeface="Times New Roman" panose="02020603050405020304" pitchFamily="18" charset="0"/>
                <a:ea typeface="Public Sans Bold"/>
                <a:cs typeface="Times New Roman" panose="02020603050405020304" pitchFamily="18" charset="0"/>
                <a:sym typeface="Public Sans Bold"/>
              </a:rPr>
              <a:t>Import </a:t>
            </a:r>
            <a:r>
              <a:rPr lang="en-US" sz="2000" b="1" spc="490" dirty="0" err="1" smtClean="0">
                <a:solidFill>
                  <a:srgbClr val="FF0000"/>
                </a:solidFill>
                <a:latin typeface="Times New Roman" panose="02020603050405020304" pitchFamily="18" charset="0"/>
                <a:ea typeface="Public Sans Bold"/>
                <a:cs typeface="Times New Roman" panose="02020603050405020304" pitchFamily="18" charset="0"/>
                <a:sym typeface="Public Sans Bold"/>
              </a:rPr>
              <a:t>dữ</a:t>
            </a:r>
            <a:r>
              <a:rPr lang="en-US" sz="2000" b="1" spc="490" dirty="0" smtClean="0">
                <a:solidFill>
                  <a:srgbClr val="FF0000"/>
                </a:solidFill>
                <a:latin typeface="Times New Roman" panose="02020603050405020304" pitchFamily="18" charset="0"/>
                <a:ea typeface="Public Sans Bold"/>
                <a:cs typeface="Times New Roman" panose="02020603050405020304" pitchFamily="18" charset="0"/>
                <a:sym typeface="Public Sans Bold"/>
              </a:rPr>
              <a:t> </a:t>
            </a:r>
            <a:r>
              <a:rPr lang="en-US" sz="2000" b="1" spc="490" dirty="0" err="1" smtClean="0">
                <a:solidFill>
                  <a:srgbClr val="FF0000"/>
                </a:solidFill>
                <a:latin typeface="Times New Roman" panose="02020603050405020304" pitchFamily="18" charset="0"/>
                <a:ea typeface="Public Sans Bold"/>
                <a:cs typeface="Times New Roman" panose="02020603050405020304" pitchFamily="18" charset="0"/>
                <a:sym typeface="Public Sans Bold"/>
              </a:rPr>
              <a:t>liệu</a:t>
            </a:r>
            <a:r>
              <a:rPr lang="en-US" sz="2000" b="1" spc="490" dirty="0" smtClean="0">
                <a:solidFill>
                  <a:srgbClr val="FF0000"/>
                </a:solidFill>
                <a:latin typeface="Times New Roman" panose="02020603050405020304" pitchFamily="18" charset="0"/>
                <a:ea typeface="Public Sans Bold"/>
                <a:cs typeface="Times New Roman" panose="02020603050405020304" pitchFamily="18" charset="0"/>
                <a:sym typeface="Public Sans Bold"/>
              </a:rPr>
              <a:t> </a:t>
            </a:r>
            <a:r>
              <a:rPr lang="en-US" sz="2000" b="1" spc="490" dirty="0" err="1" smtClean="0">
                <a:solidFill>
                  <a:srgbClr val="FF0000"/>
                </a:solidFill>
                <a:latin typeface="Times New Roman" panose="02020603050405020304" pitchFamily="18" charset="0"/>
                <a:ea typeface="Public Sans Bold"/>
                <a:cs typeface="Times New Roman" panose="02020603050405020304" pitchFamily="18" charset="0"/>
                <a:sym typeface="Public Sans Bold"/>
              </a:rPr>
              <a:t>tại</a:t>
            </a:r>
            <a:r>
              <a:rPr lang="en-US" sz="2000" b="1" spc="490" dirty="0" smtClean="0">
                <a:solidFill>
                  <a:srgbClr val="FF0000"/>
                </a:solidFill>
                <a:latin typeface="Times New Roman" panose="02020603050405020304" pitchFamily="18" charset="0"/>
                <a:ea typeface="Public Sans Bold"/>
                <a:cs typeface="Times New Roman" panose="02020603050405020304" pitchFamily="18" charset="0"/>
                <a:sym typeface="Public Sans Bold"/>
              </a:rPr>
              <a:t> </a:t>
            </a:r>
            <a:r>
              <a:rPr lang="en-US" sz="2000" b="1" spc="490" dirty="0" err="1" smtClean="0">
                <a:solidFill>
                  <a:srgbClr val="FF0000"/>
                </a:solidFill>
                <a:latin typeface="Times New Roman" panose="02020603050405020304" pitchFamily="18" charset="0"/>
                <a:ea typeface="Public Sans Bold"/>
                <a:cs typeface="Times New Roman" panose="02020603050405020304" pitchFamily="18" charset="0"/>
                <a:sym typeface="Public Sans Bold"/>
              </a:rPr>
              <a:t>đây</a:t>
            </a:r>
            <a:endParaRPr lang="en-US" sz="2000" b="1" spc="490" dirty="0">
              <a:solidFill>
                <a:srgbClr val="FF0000"/>
              </a:solidFill>
              <a:latin typeface="Times New Roman" panose="02020603050405020304" pitchFamily="18" charset="0"/>
              <a:ea typeface="Public Sans Bold"/>
              <a:cs typeface="Times New Roman" panose="02020603050405020304" pitchFamily="18" charset="0"/>
              <a:sym typeface="Public Sans Bold"/>
            </a:endParaRPr>
          </a:p>
        </p:txBody>
      </p:sp>
    </p:spTree>
    <p:extLst>
      <p:ext uri="{BB962C8B-B14F-4D97-AF65-F5344CB8AC3E}">
        <p14:creationId xmlns:p14="http://schemas.microsoft.com/office/powerpoint/2010/main" val="376940826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gradFill rotWithShape="1">
          <a:gsLst>
            <a:gs pos="0">
              <a:srgbClr val="844EEA">
                <a:alpha val="100000"/>
              </a:srgbClr>
            </a:gs>
            <a:gs pos="50000">
              <a:srgbClr val="5527F5">
                <a:alpha val="100000"/>
              </a:srgbClr>
            </a:gs>
            <a:gs pos="100000">
              <a:srgbClr val="041069">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AutoShape 2"/>
          <p:cNvSpPr/>
          <p:nvPr/>
        </p:nvSpPr>
        <p:spPr>
          <a:xfrm>
            <a:off x="5764344" y="5958420"/>
            <a:ext cx="0" cy="5145633"/>
          </a:xfrm>
          <a:prstGeom prst="line">
            <a:avLst/>
          </a:prstGeom>
          <a:ln w="38100" cap="flat">
            <a:solidFill>
              <a:srgbClr val="FFFFFF"/>
            </a:solidFill>
            <a:prstDash val="solid"/>
            <a:headEnd type="none" w="sm" len="sm"/>
            <a:tailEnd type="none" w="sm" len="sm"/>
          </a:ln>
        </p:spPr>
      </p:sp>
      <p:sp>
        <p:nvSpPr>
          <p:cNvPr id="3" name="AutoShape 3"/>
          <p:cNvSpPr/>
          <p:nvPr/>
        </p:nvSpPr>
        <p:spPr>
          <a:xfrm>
            <a:off x="5767705" y="-2573020"/>
            <a:ext cx="35560" cy="6250305"/>
          </a:xfrm>
          <a:prstGeom prst="line">
            <a:avLst/>
          </a:prstGeom>
          <a:ln w="38100" cap="flat">
            <a:solidFill>
              <a:srgbClr val="FFFFFF"/>
            </a:solidFill>
            <a:prstDash val="solid"/>
            <a:headEnd type="none" w="sm" len="sm"/>
            <a:tailEnd type="none" w="sm" len="sm"/>
          </a:ln>
        </p:spPr>
      </p:sp>
      <p:sp>
        <p:nvSpPr>
          <p:cNvPr id="4" name="Freeform 4"/>
          <p:cNvSpPr/>
          <p:nvPr/>
        </p:nvSpPr>
        <p:spPr>
          <a:xfrm>
            <a:off x="10208092" y="-3588763"/>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2"/>
            <a:stretch>
              <a:fillRect/>
            </a:stretch>
          </a:blipFill>
        </p:spPr>
      </p:sp>
      <p:sp>
        <p:nvSpPr>
          <p:cNvPr id="5" name="Freeform 5"/>
          <p:cNvSpPr/>
          <p:nvPr/>
        </p:nvSpPr>
        <p:spPr>
          <a:xfrm>
            <a:off x="-1995996" y="5507733"/>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2"/>
            <a:stretch>
              <a:fillRect/>
            </a:stretch>
          </a:blipFill>
        </p:spPr>
      </p:sp>
      <p:sp>
        <p:nvSpPr>
          <p:cNvPr id="6" name="TextBox 6"/>
          <p:cNvSpPr txBox="1"/>
          <p:nvPr/>
        </p:nvSpPr>
        <p:spPr>
          <a:xfrm>
            <a:off x="1600017" y="2582224"/>
            <a:ext cx="7747874" cy="3380740"/>
          </a:xfrm>
          <a:prstGeom prst="rect">
            <a:avLst/>
          </a:prstGeom>
        </p:spPr>
        <p:txBody>
          <a:bodyPr lIns="0" tIns="0" rIns="0" bIns="0" rtlCol="0" anchor="t">
            <a:spAutoFit/>
          </a:bodyPr>
          <a:lstStyle/>
          <a:p>
            <a:pPr marL="0" lvl="0" indent="0" algn="ctr">
              <a:lnSpc>
                <a:spcPts val="26365"/>
              </a:lnSpc>
            </a:pPr>
            <a:r>
              <a:rPr lang="en-US" sz="7500" dirty="0">
                <a:solidFill>
                  <a:schemeClr val="tx1"/>
                </a:solidFill>
                <a:latin typeface="Arial" panose="020B0604020202020204" pitchFamily="34" charset="0"/>
                <a:ea typeface="Computer Says No" panose="00000400000000000000"/>
                <a:cs typeface="Arial" panose="020B0604020202020204" pitchFamily="34" charset="0"/>
                <a:sym typeface="Computer Says No" panose="00000400000000000000"/>
              </a:rPr>
              <a:t>THANK YOU!</a:t>
            </a:r>
          </a:p>
        </p:txBody>
      </p:sp>
      <p:sp>
        <p:nvSpPr>
          <p:cNvPr id="7" name="Freeform 7"/>
          <p:cNvSpPr/>
          <p:nvPr/>
        </p:nvSpPr>
        <p:spPr>
          <a:xfrm>
            <a:off x="9573568" y="1782658"/>
            <a:ext cx="8001878" cy="8071895"/>
          </a:xfrm>
          <a:custGeom>
            <a:avLst/>
            <a:gdLst/>
            <a:ahLst/>
            <a:cxnLst/>
            <a:rect l="l" t="t" r="r" b="b"/>
            <a:pathLst>
              <a:path w="8001878" h="8071895">
                <a:moveTo>
                  <a:pt x="0" y="0"/>
                </a:moveTo>
                <a:lnTo>
                  <a:pt x="8001878" y="0"/>
                </a:lnTo>
                <a:lnTo>
                  <a:pt x="8001878" y="8071895"/>
                </a:lnTo>
                <a:lnTo>
                  <a:pt x="0" y="8071895"/>
                </a:lnTo>
                <a:lnTo>
                  <a:pt x="0" y="0"/>
                </a:lnTo>
                <a:close/>
              </a:path>
            </a:pathLst>
          </a:custGeom>
          <a:blipFill>
            <a:blip r:embed="rId3"/>
            <a:stretch>
              <a:fillRect/>
            </a:stretch>
          </a:blipFill>
        </p:spPr>
      </p:sp>
      <p:sp>
        <p:nvSpPr>
          <p:cNvPr id="8" name="Freeform 8"/>
          <p:cNvSpPr/>
          <p:nvPr/>
        </p:nvSpPr>
        <p:spPr>
          <a:xfrm>
            <a:off x="-1995996" y="7317810"/>
            <a:ext cx="6049393" cy="5290528"/>
          </a:xfrm>
          <a:custGeom>
            <a:avLst/>
            <a:gdLst/>
            <a:ahLst/>
            <a:cxnLst/>
            <a:rect l="l" t="t" r="r" b="b"/>
            <a:pathLst>
              <a:path w="6049393" h="5290528">
                <a:moveTo>
                  <a:pt x="0" y="0"/>
                </a:moveTo>
                <a:lnTo>
                  <a:pt x="6049392" y="0"/>
                </a:lnTo>
                <a:lnTo>
                  <a:pt x="6049392" y="5290527"/>
                </a:lnTo>
                <a:lnTo>
                  <a:pt x="0" y="5290527"/>
                </a:lnTo>
                <a:lnTo>
                  <a:pt x="0" y="0"/>
                </a:lnTo>
                <a:close/>
              </a:path>
            </a:pathLst>
          </a:custGeom>
          <a:blipFill>
            <a:blip r:embed="rId4"/>
            <a:stretch>
              <a:fillRect/>
            </a:stretch>
          </a:blipFill>
        </p:spPr>
      </p:sp>
      <p:sp>
        <p:nvSpPr>
          <p:cNvPr id="9" name="Freeform 9"/>
          <p:cNvSpPr/>
          <p:nvPr/>
        </p:nvSpPr>
        <p:spPr>
          <a:xfrm>
            <a:off x="14771515" y="-3149182"/>
            <a:ext cx="6049393" cy="5290528"/>
          </a:xfrm>
          <a:custGeom>
            <a:avLst/>
            <a:gdLst/>
            <a:ahLst/>
            <a:cxnLst/>
            <a:rect l="l" t="t" r="r" b="b"/>
            <a:pathLst>
              <a:path w="6049393" h="5290528">
                <a:moveTo>
                  <a:pt x="0" y="0"/>
                </a:moveTo>
                <a:lnTo>
                  <a:pt x="6049392" y="0"/>
                </a:lnTo>
                <a:lnTo>
                  <a:pt x="6049392" y="5290527"/>
                </a:lnTo>
                <a:lnTo>
                  <a:pt x="0" y="5290527"/>
                </a:lnTo>
                <a:lnTo>
                  <a:pt x="0" y="0"/>
                </a:lnTo>
                <a:close/>
              </a:path>
            </a:pathLst>
          </a:custGeom>
          <a:blipFill>
            <a:blip r:embed="rId4"/>
            <a:stretch>
              <a:fillRect/>
            </a:stretch>
          </a:blipFill>
        </p:spPr>
      </p:sp>
      <p:sp>
        <p:nvSpPr>
          <p:cNvPr id="10" name="Freeform 3"/>
          <p:cNvSpPr/>
          <p:nvPr/>
        </p:nvSpPr>
        <p:spPr>
          <a:xfrm>
            <a:off x="609668" y="114300"/>
            <a:ext cx="3469550" cy="3475870"/>
          </a:xfrm>
          <a:custGeom>
            <a:avLst/>
            <a:gdLst/>
            <a:ahLst/>
            <a:cxnLst/>
            <a:rect l="l" t="t" r="r" b="b"/>
            <a:pathLst>
              <a:path w="3469550" h="3475870">
                <a:moveTo>
                  <a:pt x="0" y="0"/>
                </a:moveTo>
                <a:lnTo>
                  <a:pt x="3469550" y="0"/>
                </a:lnTo>
                <a:lnTo>
                  <a:pt x="3469550" y="3475870"/>
                </a:lnTo>
                <a:lnTo>
                  <a:pt x="0" y="3475870"/>
                </a:lnTo>
                <a:lnTo>
                  <a:pt x="0" y="0"/>
                </a:lnTo>
                <a:close/>
              </a:path>
            </a:pathLst>
          </a:custGeom>
          <a:blipFill>
            <a:blip r:embed="rId5">
              <a:extLst>
                <a:ext uri="{96DAC541-7B7A-43D3-8B79-37D633B846F1}">
                  <asvg:svgBlip xmlns="" xmlns:asvg="http://schemas.microsoft.com/office/drawing/2016/SVG/main" r:embed="rId6"/>
                </a:ext>
              </a:extLst>
            </a:blip>
            <a:stretch>
              <a:fillRect/>
            </a:stretch>
          </a:blipFill>
        </p:spPr>
      </p:sp>
      <p:sp>
        <p:nvSpPr>
          <p:cNvPr id="11" name="Freeform 3"/>
          <p:cNvSpPr/>
          <p:nvPr/>
        </p:nvSpPr>
        <p:spPr>
          <a:xfrm>
            <a:off x="6629468" y="5905500"/>
            <a:ext cx="3469550" cy="3475870"/>
          </a:xfrm>
          <a:custGeom>
            <a:avLst/>
            <a:gdLst/>
            <a:ahLst/>
            <a:cxnLst/>
            <a:rect l="l" t="t" r="r" b="b"/>
            <a:pathLst>
              <a:path w="3469550" h="3475870">
                <a:moveTo>
                  <a:pt x="0" y="0"/>
                </a:moveTo>
                <a:lnTo>
                  <a:pt x="3469550" y="0"/>
                </a:lnTo>
                <a:lnTo>
                  <a:pt x="3469550" y="3475870"/>
                </a:lnTo>
                <a:lnTo>
                  <a:pt x="0" y="3475870"/>
                </a:lnTo>
                <a:lnTo>
                  <a:pt x="0" y="0"/>
                </a:lnTo>
                <a:close/>
              </a:path>
            </a:pathLst>
          </a:custGeom>
          <a:blipFill>
            <a:blip r:embed="rId5">
              <a:extLst>
                <a:ext uri="{96DAC541-7B7A-43D3-8B79-37D633B846F1}">
                  <asvg:svgBlip xmlns="" xmlns:asvg="http://schemas.microsoft.com/office/drawing/2016/SVG/main" r:embed="rId6"/>
                </a:ext>
              </a:extLst>
            </a:blip>
            <a:stretch>
              <a:fillRect/>
            </a:stretch>
          </a:blipFill>
        </p:spPr>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2" name="Freeform 2"/>
          <p:cNvSpPr/>
          <p:nvPr/>
        </p:nvSpPr>
        <p:spPr>
          <a:xfrm>
            <a:off x="3681266" y="-592254"/>
            <a:ext cx="4597438" cy="2842053"/>
          </a:xfrm>
          <a:custGeom>
            <a:avLst/>
            <a:gdLst/>
            <a:ahLst/>
            <a:cxnLst/>
            <a:rect l="l" t="t" r="r" b="b"/>
            <a:pathLst>
              <a:path w="4597438" h="2842053">
                <a:moveTo>
                  <a:pt x="0" y="0"/>
                </a:moveTo>
                <a:lnTo>
                  <a:pt x="4597438" y="0"/>
                </a:lnTo>
                <a:lnTo>
                  <a:pt x="4597438" y="2842053"/>
                </a:lnTo>
                <a:lnTo>
                  <a:pt x="0" y="2842053"/>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3" name="Freeform 3"/>
          <p:cNvSpPr/>
          <p:nvPr/>
        </p:nvSpPr>
        <p:spPr>
          <a:xfrm flipH="1">
            <a:off x="13687214" y="2640653"/>
            <a:ext cx="2076668" cy="1276207"/>
          </a:xfrm>
          <a:custGeom>
            <a:avLst/>
            <a:gdLst/>
            <a:ahLst/>
            <a:cxnLst/>
            <a:rect l="l" t="t" r="r" b="b"/>
            <a:pathLst>
              <a:path w="2076668" h="1276207">
                <a:moveTo>
                  <a:pt x="2076668" y="0"/>
                </a:moveTo>
                <a:lnTo>
                  <a:pt x="0" y="0"/>
                </a:lnTo>
                <a:lnTo>
                  <a:pt x="0" y="1276207"/>
                </a:lnTo>
                <a:lnTo>
                  <a:pt x="2076668" y="1276207"/>
                </a:lnTo>
                <a:lnTo>
                  <a:pt x="2076668" y="0"/>
                </a:lnTo>
                <a:close/>
              </a:path>
            </a:pathLst>
          </a:custGeom>
          <a:blipFill>
            <a:blip r:embed="rId4">
              <a:extLst>
                <a:ext uri="{96DAC541-7B7A-43D3-8B79-37D633B846F1}">
                  <asvg:svgBlip xmlns="" xmlns:asvg="http://schemas.microsoft.com/office/drawing/2016/SVG/main" r:embed="rId5"/>
                </a:ext>
              </a:extLst>
            </a:blip>
            <a:stretch>
              <a:fillRect/>
            </a:stretch>
          </a:blipFill>
        </p:spPr>
      </p:sp>
      <p:sp>
        <p:nvSpPr>
          <p:cNvPr id="4" name="Freeform 4"/>
          <p:cNvSpPr/>
          <p:nvPr/>
        </p:nvSpPr>
        <p:spPr>
          <a:xfrm>
            <a:off x="13687214" y="-2057400"/>
            <a:ext cx="3837986" cy="4114800"/>
          </a:xfrm>
          <a:custGeom>
            <a:avLst/>
            <a:gdLst/>
            <a:ahLst/>
            <a:cxnLst/>
            <a:rect l="l" t="t" r="r" b="b"/>
            <a:pathLst>
              <a:path w="3837986" h="4114800">
                <a:moveTo>
                  <a:pt x="0" y="0"/>
                </a:moveTo>
                <a:lnTo>
                  <a:pt x="3837986" y="0"/>
                </a:lnTo>
                <a:lnTo>
                  <a:pt x="3837986" y="4114800"/>
                </a:lnTo>
                <a:lnTo>
                  <a:pt x="0" y="4114800"/>
                </a:lnTo>
                <a:lnTo>
                  <a:pt x="0" y="0"/>
                </a:lnTo>
                <a:close/>
              </a:path>
            </a:pathLst>
          </a:custGeom>
          <a:blipFill>
            <a:blip r:embed="rId6">
              <a:extLst>
                <a:ext uri="{96DAC541-7B7A-43D3-8B79-37D633B846F1}">
                  <asvg:svgBlip xmlns="" xmlns:asvg="http://schemas.microsoft.com/office/drawing/2016/SVG/main" r:embed="rId7"/>
                </a:ext>
              </a:extLst>
            </a:blip>
            <a:stretch>
              <a:fillRect/>
            </a:stretch>
          </a:blipFill>
        </p:spPr>
      </p:sp>
      <p:sp>
        <p:nvSpPr>
          <p:cNvPr id="5" name="Freeform 5"/>
          <p:cNvSpPr/>
          <p:nvPr/>
        </p:nvSpPr>
        <p:spPr>
          <a:xfrm>
            <a:off x="7741877" y="-738391"/>
            <a:ext cx="5357753" cy="5591583"/>
          </a:xfrm>
          <a:custGeom>
            <a:avLst/>
            <a:gdLst/>
            <a:ahLst/>
            <a:cxnLst/>
            <a:rect l="l" t="t" r="r" b="b"/>
            <a:pathLst>
              <a:path w="5357753" h="5591583">
                <a:moveTo>
                  <a:pt x="0" y="0"/>
                </a:moveTo>
                <a:lnTo>
                  <a:pt x="5357753" y="0"/>
                </a:lnTo>
                <a:lnTo>
                  <a:pt x="5357753" y="5591582"/>
                </a:lnTo>
                <a:lnTo>
                  <a:pt x="0" y="5591582"/>
                </a:lnTo>
                <a:lnTo>
                  <a:pt x="0" y="0"/>
                </a:lnTo>
                <a:close/>
              </a:path>
            </a:pathLst>
          </a:custGeom>
          <a:blipFill>
            <a:blip r:embed="rId8">
              <a:extLst>
                <a:ext uri="{96DAC541-7B7A-43D3-8B79-37D633B846F1}">
                  <asvg:svgBlip xmlns="" xmlns:asvg="http://schemas.microsoft.com/office/drawing/2016/SVG/main" r:embed="rId9"/>
                </a:ext>
              </a:extLst>
            </a:blip>
            <a:stretch>
              <a:fillRect/>
            </a:stretch>
          </a:blipFill>
        </p:spPr>
      </p:sp>
      <p:sp>
        <p:nvSpPr>
          <p:cNvPr id="6" name="TextBox 6"/>
          <p:cNvSpPr txBox="1"/>
          <p:nvPr/>
        </p:nvSpPr>
        <p:spPr>
          <a:xfrm>
            <a:off x="361865" y="2414791"/>
            <a:ext cx="6638801" cy="2438400"/>
          </a:xfrm>
          <a:prstGeom prst="rect">
            <a:avLst/>
          </a:prstGeom>
        </p:spPr>
        <p:txBody>
          <a:bodyPr lIns="0" tIns="0" rIns="0" bIns="0" rtlCol="0" anchor="t">
            <a:spAutoFit/>
          </a:bodyPr>
          <a:lstStyle/>
          <a:p>
            <a:pPr algn="ctr">
              <a:lnSpc>
                <a:spcPts val="9000"/>
              </a:lnSpc>
            </a:pPr>
            <a:r>
              <a:rPr lang="en-US" sz="7500" b="1">
                <a:solidFill>
                  <a:srgbClr val="2B4B82"/>
                </a:solidFill>
                <a:latin typeface="Arial Bold" panose="020B0802020202020204"/>
                <a:ea typeface="Arial Bold" panose="020B0802020202020204"/>
                <a:cs typeface="Arial Bold" panose="020B0802020202020204"/>
                <a:sym typeface="Arial Bold" panose="020B0802020202020204"/>
              </a:rPr>
              <a:t>Khái niệm</a:t>
            </a:r>
          </a:p>
          <a:p>
            <a:pPr algn="ctr">
              <a:lnSpc>
                <a:spcPts val="9000"/>
              </a:lnSpc>
            </a:pPr>
            <a:r>
              <a:rPr lang="en-US" sz="7500" b="1">
                <a:solidFill>
                  <a:srgbClr val="2B4B82"/>
                </a:solidFill>
                <a:latin typeface="Arial Bold" panose="020B0802020202020204"/>
                <a:ea typeface="Arial Bold" panose="020B0802020202020204"/>
                <a:cs typeface="Arial Bold" panose="020B0802020202020204"/>
                <a:sym typeface="Arial Bold" panose="020B0802020202020204"/>
              </a:rPr>
              <a:t> mã nguồn mở</a:t>
            </a:r>
          </a:p>
        </p:txBody>
      </p:sp>
      <p:sp>
        <p:nvSpPr>
          <p:cNvPr id="7" name="TextBox 7"/>
          <p:cNvSpPr txBox="1"/>
          <p:nvPr/>
        </p:nvSpPr>
        <p:spPr>
          <a:xfrm>
            <a:off x="8050264" y="5476875"/>
            <a:ext cx="8352675" cy="3781425"/>
          </a:xfrm>
          <a:prstGeom prst="rect">
            <a:avLst/>
          </a:prstGeom>
        </p:spPr>
        <p:txBody>
          <a:bodyPr lIns="0" tIns="0" rIns="0" bIns="0" rtlCol="0" anchor="t">
            <a:spAutoFit/>
          </a:bodyPr>
          <a:lstStyle/>
          <a:p>
            <a:pPr algn="l">
              <a:lnSpc>
                <a:spcPts val="4200"/>
              </a:lnSpc>
            </a:pPr>
            <a:r>
              <a:rPr lang="en-US" sz="3000">
                <a:solidFill>
                  <a:srgbClr val="2B4B82"/>
                </a:solidFill>
                <a:latin typeface="Arial" panose="020B0604020202020204"/>
                <a:ea typeface="Arial" panose="020B0604020202020204"/>
                <a:cs typeface="Arial" panose="020B0604020202020204"/>
                <a:sym typeface="Arial" panose="020B0604020202020204"/>
              </a:rPr>
              <a:t>Mã nguồn mở (Open Source) là một mô hình phát triển phần mềm trong đó mã nguồn của một ứng dụng hoặc hệ điều hành được công bố và có sẵn để cộng đồng sử dụng, sửa đổi và phát triển.</a:t>
            </a:r>
          </a:p>
          <a:p>
            <a:pPr algn="l">
              <a:lnSpc>
                <a:spcPts val="4200"/>
              </a:lnSpc>
            </a:pPr>
            <a:endParaRPr lang="en-US" sz="3000">
              <a:solidFill>
                <a:srgbClr val="2B4B82"/>
              </a:solidFill>
              <a:latin typeface="Arial" panose="020B0604020202020204"/>
              <a:ea typeface="Arial" panose="020B0604020202020204"/>
              <a:cs typeface="Arial" panose="020B0604020202020204"/>
              <a:sym typeface="Arial" panose="020B0604020202020204"/>
            </a:endParaRPr>
          </a:p>
          <a:p>
            <a:pPr algn="l">
              <a:lnSpc>
                <a:spcPts val="4200"/>
              </a:lnSpc>
            </a:pPr>
            <a:endParaRPr lang="en-US" sz="3000">
              <a:solidFill>
                <a:srgbClr val="2B4B82"/>
              </a:solidFill>
              <a:latin typeface="Arial" panose="020B0604020202020204"/>
              <a:ea typeface="Arial" panose="020B0604020202020204"/>
              <a:cs typeface="Arial" panose="020B0604020202020204"/>
              <a:sym typeface="Arial" panose="020B0604020202020204"/>
            </a:endParaRPr>
          </a:p>
        </p:txBody>
      </p:sp>
      <p:sp>
        <p:nvSpPr>
          <p:cNvPr id="9" name="Freeform 6"/>
          <p:cNvSpPr/>
          <p:nvPr/>
        </p:nvSpPr>
        <p:spPr>
          <a:xfrm>
            <a:off x="211455" y="5094605"/>
            <a:ext cx="7602855" cy="3668395"/>
          </a:xfrm>
          <a:custGeom>
            <a:avLst/>
            <a:gdLst/>
            <a:ahLst/>
            <a:cxnLst/>
            <a:rect l="l" t="t" r="r" b="b"/>
            <a:pathLst>
              <a:path w="8043130" h="3706406">
                <a:moveTo>
                  <a:pt x="0" y="0"/>
                </a:moveTo>
                <a:lnTo>
                  <a:pt x="8043130" y="0"/>
                </a:lnTo>
                <a:lnTo>
                  <a:pt x="8043130" y="3706406"/>
                </a:lnTo>
                <a:lnTo>
                  <a:pt x="0" y="3706406"/>
                </a:lnTo>
                <a:lnTo>
                  <a:pt x="0" y="0"/>
                </a:lnTo>
                <a:close/>
              </a:path>
            </a:pathLst>
          </a:custGeom>
          <a:blipFill>
            <a:blip r:embed="rId10"/>
            <a:stretch>
              <a:fillRect b="-44529"/>
            </a:stretch>
          </a:blipFill>
        </p:spPr>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2" name="Freeform 2"/>
          <p:cNvSpPr/>
          <p:nvPr/>
        </p:nvSpPr>
        <p:spPr>
          <a:xfrm>
            <a:off x="0" y="-963412"/>
            <a:ext cx="4597438" cy="2842053"/>
          </a:xfrm>
          <a:custGeom>
            <a:avLst/>
            <a:gdLst/>
            <a:ahLst/>
            <a:cxnLst/>
            <a:rect l="l" t="t" r="r" b="b"/>
            <a:pathLst>
              <a:path w="4597438" h="2842053">
                <a:moveTo>
                  <a:pt x="0" y="0"/>
                </a:moveTo>
                <a:lnTo>
                  <a:pt x="4597438" y="0"/>
                </a:lnTo>
                <a:lnTo>
                  <a:pt x="4597438" y="2842052"/>
                </a:lnTo>
                <a:lnTo>
                  <a:pt x="0" y="2842052"/>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3" name="Freeform 3"/>
          <p:cNvSpPr/>
          <p:nvPr/>
        </p:nvSpPr>
        <p:spPr>
          <a:xfrm flipH="1">
            <a:off x="10551837" y="390596"/>
            <a:ext cx="2076668" cy="1276207"/>
          </a:xfrm>
          <a:custGeom>
            <a:avLst/>
            <a:gdLst/>
            <a:ahLst/>
            <a:cxnLst/>
            <a:rect l="l" t="t" r="r" b="b"/>
            <a:pathLst>
              <a:path w="2076668" h="1276207">
                <a:moveTo>
                  <a:pt x="2076668" y="0"/>
                </a:moveTo>
                <a:lnTo>
                  <a:pt x="0" y="0"/>
                </a:lnTo>
                <a:lnTo>
                  <a:pt x="0" y="1276208"/>
                </a:lnTo>
                <a:lnTo>
                  <a:pt x="2076668" y="1276208"/>
                </a:lnTo>
                <a:lnTo>
                  <a:pt x="2076668" y="0"/>
                </a:lnTo>
                <a:close/>
              </a:path>
            </a:pathLst>
          </a:custGeom>
          <a:blipFill>
            <a:blip r:embed="rId4">
              <a:extLst>
                <a:ext uri="{96DAC541-7B7A-43D3-8B79-37D633B846F1}">
                  <asvg:svgBlip xmlns="" xmlns:asvg="http://schemas.microsoft.com/office/drawing/2016/SVG/main" r:embed="rId5"/>
                </a:ext>
              </a:extLst>
            </a:blip>
            <a:stretch>
              <a:fillRect/>
            </a:stretch>
          </a:blipFill>
        </p:spPr>
      </p:sp>
      <p:sp>
        <p:nvSpPr>
          <p:cNvPr id="4" name="Freeform 4"/>
          <p:cNvSpPr/>
          <p:nvPr/>
        </p:nvSpPr>
        <p:spPr>
          <a:xfrm>
            <a:off x="13138681" y="-2447996"/>
            <a:ext cx="3837986" cy="4114800"/>
          </a:xfrm>
          <a:custGeom>
            <a:avLst/>
            <a:gdLst/>
            <a:ahLst/>
            <a:cxnLst/>
            <a:rect l="l" t="t" r="r" b="b"/>
            <a:pathLst>
              <a:path w="3837986" h="4114800">
                <a:moveTo>
                  <a:pt x="0" y="0"/>
                </a:moveTo>
                <a:lnTo>
                  <a:pt x="3837987" y="0"/>
                </a:lnTo>
                <a:lnTo>
                  <a:pt x="3837987" y="4114800"/>
                </a:lnTo>
                <a:lnTo>
                  <a:pt x="0" y="4114800"/>
                </a:lnTo>
                <a:lnTo>
                  <a:pt x="0" y="0"/>
                </a:lnTo>
                <a:close/>
              </a:path>
            </a:pathLst>
          </a:custGeom>
          <a:blipFill>
            <a:blip r:embed="rId6">
              <a:extLst>
                <a:ext uri="{96DAC541-7B7A-43D3-8B79-37D633B846F1}">
                  <asvg:svgBlip xmlns="" xmlns:asvg="http://schemas.microsoft.com/office/drawing/2016/SVG/main" r:embed="rId7"/>
                </a:ext>
              </a:extLst>
            </a:blip>
            <a:stretch>
              <a:fillRect/>
            </a:stretch>
          </a:blipFill>
        </p:spPr>
      </p:sp>
      <p:sp>
        <p:nvSpPr>
          <p:cNvPr id="5" name="Freeform 5"/>
          <p:cNvSpPr/>
          <p:nvPr/>
        </p:nvSpPr>
        <p:spPr>
          <a:xfrm>
            <a:off x="4994246" y="-3759204"/>
            <a:ext cx="5357753" cy="5591583"/>
          </a:xfrm>
          <a:custGeom>
            <a:avLst/>
            <a:gdLst/>
            <a:ahLst/>
            <a:cxnLst/>
            <a:rect l="l" t="t" r="r" b="b"/>
            <a:pathLst>
              <a:path w="5357753" h="5591583">
                <a:moveTo>
                  <a:pt x="0" y="0"/>
                </a:moveTo>
                <a:lnTo>
                  <a:pt x="5357752" y="0"/>
                </a:lnTo>
                <a:lnTo>
                  <a:pt x="5357752" y="5591583"/>
                </a:lnTo>
                <a:lnTo>
                  <a:pt x="0" y="5591583"/>
                </a:lnTo>
                <a:lnTo>
                  <a:pt x="0" y="0"/>
                </a:lnTo>
                <a:close/>
              </a:path>
            </a:pathLst>
          </a:custGeom>
          <a:blipFill>
            <a:blip r:embed="rId8">
              <a:extLst>
                <a:ext uri="{96DAC541-7B7A-43D3-8B79-37D633B846F1}">
                  <asvg:svgBlip xmlns="" xmlns:asvg="http://schemas.microsoft.com/office/drawing/2016/SVG/main" r:embed="rId9"/>
                </a:ext>
              </a:extLst>
            </a:blip>
            <a:stretch>
              <a:fillRect/>
            </a:stretch>
          </a:blipFill>
        </p:spPr>
      </p:sp>
      <p:sp>
        <p:nvSpPr>
          <p:cNvPr id="6" name="Freeform 6"/>
          <p:cNvSpPr/>
          <p:nvPr/>
        </p:nvSpPr>
        <p:spPr>
          <a:xfrm>
            <a:off x="990600" y="5372100"/>
            <a:ext cx="7857490" cy="3467100"/>
          </a:xfrm>
          <a:custGeom>
            <a:avLst/>
            <a:gdLst/>
            <a:ahLst/>
            <a:cxnLst/>
            <a:rect l="l" t="t" r="r" b="b"/>
            <a:pathLst>
              <a:path w="8043130" h="3706406">
                <a:moveTo>
                  <a:pt x="0" y="0"/>
                </a:moveTo>
                <a:lnTo>
                  <a:pt x="8043130" y="0"/>
                </a:lnTo>
                <a:lnTo>
                  <a:pt x="8043130" y="3706406"/>
                </a:lnTo>
                <a:lnTo>
                  <a:pt x="0" y="3706406"/>
                </a:lnTo>
                <a:lnTo>
                  <a:pt x="0" y="0"/>
                </a:lnTo>
                <a:close/>
              </a:path>
            </a:pathLst>
          </a:custGeom>
          <a:blipFill>
            <a:blip r:embed="rId10"/>
            <a:stretch>
              <a:fillRect b="-44529"/>
            </a:stretch>
          </a:blipFill>
        </p:spPr>
      </p:sp>
      <p:sp>
        <p:nvSpPr>
          <p:cNvPr id="7" name="TextBox 7"/>
          <p:cNvSpPr txBox="1"/>
          <p:nvPr/>
        </p:nvSpPr>
        <p:spPr>
          <a:xfrm>
            <a:off x="1160133" y="3067050"/>
            <a:ext cx="6874611" cy="2438400"/>
          </a:xfrm>
          <a:prstGeom prst="rect">
            <a:avLst/>
          </a:prstGeom>
        </p:spPr>
        <p:txBody>
          <a:bodyPr lIns="0" tIns="0" rIns="0" bIns="0" rtlCol="0" anchor="t">
            <a:spAutoFit/>
          </a:bodyPr>
          <a:lstStyle/>
          <a:p>
            <a:pPr algn="l">
              <a:lnSpc>
                <a:spcPts val="9000"/>
              </a:lnSpc>
            </a:pPr>
            <a:r>
              <a:rPr lang="en-US" sz="7500" b="1">
                <a:solidFill>
                  <a:srgbClr val="2B4B82"/>
                </a:solidFill>
                <a:latin typeface="Arial Bold" panose="020B0802020202020204"/>
                <a:ea typeface="Arial Bold" panose="020B0802020202020204"/>
                <a:cs typeface="Arial Bold" panose="020B0802020202020204"/>
                <a:sym typeface="Arial Bold" panose="020B0802020202020204"/>
              </a:rPr>
              <a:t>Đặc điểm của mã nguồn mở</a:t>
            </a:r>
          </a:p>
        </p:txBody>
      </p:sp>
      <p:sp>
        <p:nvSpPr>
          <p:cNvPr id="8" name="TextBox 8"/>
          <p:cNvSpPr txBox="1"/>
          <p:nvPr/>
        </p:nvSpPr>
        <p:spPr>
          <a:xfrm>
            <a:off x="8880562" y="3095625"/>
            <a:ext cx="7495887" cy="4314825"/>
          </a:xfrm>
          <a:prstGeom prst="rect">
            <a:avLst/>
          </a:prstGeom>
        </p:spPr>
        <p:txBody>
          <a:bodyPr lIns="0" tIns="0" rIns="0" bIns="0" rtlCol="0" anchor="t">
            <a:spAutoFit/>
          </a:bodyPr>
          <a:lstStyle/>
          <a:p>
            <a:pPr marL="647700" lvl="1" indent="-323850" algn="l">
              <a:lnSpc>
                <a:spcPts val="4200"/>
              </a:lnSpc>
              <a:buFont typeface="Arial" panose="020B0604020202020204"/>
              <a:buChar char="•"/>
            </a:pPr>
            <a:r>
              <a:rPr lang="en-US" sz="3000">
                <a:solidFill>
                  <a:srgbClr val="2B4B82"/>
                </a:solidFill>
                <a:latin typeface="Arial" panose="020B0604020202020204"/>
                <a:ea typeface="Arial" panose="020B0604020202020204"/>
                <a:cs typeface="Arial" panose="020B0604020202020204"/>
                <a:sym typeface="Arial" panose="020B0604020202020204"/>
              </a:rPr>
              <a:t>Khả năng truy cập mã nguồn </a:t>
            </a:r>
          </a:p>
          <a:p>
            <a:pPr marL="647700" lvl="1" indent="-323850" algn="l">
              <a:lnSpc>
                <a:spcPts val="4200"/>
              </a:lnSpc>
              <a:buFont typeface="Arial" panose="020B0604020202020204"/>
              <a:buChar char="•"/>
            </a:pPr>
            <a:r>
              <a:rPr lang="en-US" sz="3000">
                <a:solidFill>
                  <a:srgbClr val="2B4B82"/>
                </a:solidFill>
                <a:latin typeface="Arial" panose="020B0604020202020204"/>
                <a:ea typeface="Arial" panose="020B0604020202020204"/>
                <a:cs typeface="Arial" panose="020B0604020202020204"/>
                <a:sym typeface="Arial" panose="020B0604020202020204"/>
              </a:rPr>
              <a:t>Tính linh hoạt và tùy chỉnh</a:t>
            </a:r>
          </a:p>
          <a:p>
            <a:pPr marL="647700" lvl="1" indent="-323850" algn="l">
              <a:lnSpc>
                <a:spcPts val="4200"/>
              </a:lnSpc>
              <a:buFont typeface="Arial" panose="020B0604020202020204"/>
              <a:buChar char="•"/>
            </a:pPr>
            <a:r>
              <a:rPr lang="en-US" sz="3000">
                <a:solidFill>
                  <a:srgbClr val="2B4B82"/>
                </a:solidFill>
                <a:latin typeface="Arial" panose="020B0604020202020204"/>
                <a:ea typeface="Arial" panose="020B0604020202020204"/>
                <a:cs typeface="Arial" panose="020B0604020202020204"/>
                <a:sym typeface="Arial" panose="020B0604020202020204"/>
              </a:rPr>
              <a:t>Hiệu quả về chi phí </a:t>
            </a:r>
          </a:p>
          <a:p>
            <a:pPr marL="647700" lvl="1" indent="-323850" algn="l">
              <a:lnSpc>
                <a:spcPts val="4200"/>
              </a:lnSpc>
              <a:buFont typeface="Arial" panose="020B0604020202020204"/>
              <a:buChar char="•"/>
            </a:pPr>
            <a:r>
              <a:rPr lang="en-US" sz="3000">
                <a:solidFill>
                  <a:srgbClr val="2B4B82"/>
                </a:solidFill>
                <a:latin typeface="Arial" panose="020B0604020202020204"/>
                <a:ea typeface="Arial" panose="020B0604020202020204"/>
                <a:cs typeface="Arial" panose="020B0604020202020204"/>
                <a:sym typeface="Arial" panose="020B0604020202020204"/>
              </a:rPr>
              <a:t>Tính bảo mật và độ tin cậy </a:t>
            </a:r>
          </a:p>
          <a:p>
            <a:pPr marL="647700" lvl="1" indent="-323850" algn="l">
              <a:lnSpc>
                <a:spcPts val="4200"/>
              </a:lnSpc>
              <a:buFont typeface="Arial" panose="020B0604020202020204"/>
              <a:buChar char="•"/>
            </a:pPr>
            <a:r>
              <a:rPr lang="en-US" sz="3000">
                <a:solidFill>
                  <a:srgbClr val="2B4B82"/>
                </a:solidFill>
                <a:latin typeface="Arial" panose="020B0604020202020204"/>
                <a:ea typeface="Arial" panose="020B0604020202020204"/>
                <a:cs typeface="Arial" panose="020B0604020202020204"/>
                <a:sym typeface="Arial" panose="020B0604020202020204"/>
              </a:rPr>
              <a:t>Cải tiến liên tục</a:t>
            </a:r>
          </a:p>
          <a:p>
            <a:pPr marL="647700" lvl="1" indent="-323850" algn="l">
              <a:lnSpc>
                <a:spcPts val="4200"/>
              </a:lnSpc>
              <a:buFont typeface="Arial" panose="020B0604020202020204"/>
              <a:buChar char="•"/>
            </a:pPr>
            <a:r>
              <a:rPr lang="en-US" sz="3000">
                <a:solidFill>
                  <a:srgbClr val="2B4B82"/>
                </a:solidFill>
                <a:latin typeface="Arial" panose="020B0604020202020204"/>
                <a:ea typeface="Arial" panose="020B0604020202020204"/>
                <a:cs typeface="Arial" panose="020B0604020202020204"/>
                <a:sym typeface="Arial" panose="020B0604020202020204"/>
              </a:rPr>
              <a:t>Tự do sử dụng và phân phối lại</a:t>
            </a:r>
          </a:p>
          <a:p>
            <a:pPr marL="647700" lvl="1" indent="-323850" algn="l">
              <a:lnSpc>
                <a:spcPts val="4200"/>
              </a:lnSpc>
              <a:buFont typeface="Arial" panose="020B0604020202020204"/>
              <a:buChar char="•"/>
            </a:pPr>
            <a:r>
              <a:rPr lang="en-US" sz="3000">
                <a:solidFill>
                  <a:srgbClr val="2B4B82"/>
                </a:solidFill>
                <a:latin typeface="Arial" panose="020B0604020202020204"/>
                <a:ea typeface="Arial" panose="020B0604020202020204"/>
                <a:cs typeface="Arial" panose="020B0604020202020204"/>
                <a:sym typeface="Arial" panose="020B0604020202020204"/>
              </a:rPr>
              <a:t>Tính đọc lập của nhà cung cấp </a:t>
            </a:r>
          </a:p>
          <a:p>
            <a:pPr algn="l">
              <a:lnSpc>
                <a:spcPts val="4200"/>
              </a:lnSpc>
            </a:pPr>
            <a:endParaRPr lang="en-US" sz="3000">
              <a:solidFill>
                <a:srgbClr val="2B4B82"/>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94DDDE"/>
        </a:solidFill>
        <a:effectLst/>
      </p:bgPr>
    </p:bg>
    <p:spTree>
      <p:nvGrpSpPr>
        <p:cNvPr id="1" name=""/>
        <p:cNvGrpSpPr/>
        <p:nvPr/>
      </p:nvGrpSpPr>
      <p:grpSpPr>
        <a:xfrm>
          <a:off x="0" y="0"/>
          <a:ext cx="0" cy="0"/>
          <a:chOff x="0" y="0"/>
          <a:chExt cx="0" cy="0"/>
        </a:xfrm>
      </p:grpSpPr>
      <p:sp>
        <p:nvSpPr>
          <p:cNvPr id="2" name="Freeform 2"/>
          <p:cNvSpPr/>
          <p:nvPr/>
        </p:nvSpPr>
        <p:spPr>
          <a:xfrm>
            <a:off x="7449025" y="1514475"/>
            <a:ext cx="7315200" cy="3857105"/>
          </a:xfrm>
          <a:custGeom>
            <a:avLst/>
            <a:gdLst/>
            <a:ahLst/>
            <a:cxnLst/>
            <a:rect l="l" t="t" r="r" b="b"/>
            <a:pathLst>
              <a:path w="7315200" h="3857105">
                <a:moveTo>
                  <a:pt x="0" y="0"/>
                </a:moveTo>
                <a:lnTo>
                  <a:pt x="7315200" y="0"/>
                </a:lnTo>
                <a:lnTo>
                  <a:pt x="7315200" y="3857105"/>
                </a:lnTo>
                <a:lnTo>
                  <a:pt x="0" y="3857105"/>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3" name="TextBox 3"/>
          <p:cNvSpPr txBox="1"/>
          <p:nvPr/>
        </p:nvSpPr>
        <p:spPr>
          <a:xfrm>
            <a:off x="709349" y="790575"/>
            <a:ext cx="9768230" cy="1295400"/>
          </a:xfrm>
          <a:prstGeom prst="rect">
            <a:avLst/>
          </a:prstGeom>
        </p:spPr>
        <p:txBody>
          <a:bodyPr lIns="0" tIns="0" rIns="0" bIns="0" rtlCol="0" anchor="t">
            <a:spAutoFit/>
          </a:bodyPr>
          <a:lstStyle/>
          <a:p>
            <a:pPr algn="l">
              <a:lnSpc>
                <a:spcPts val="9000"/>
              </a:lnSpc>
            </a:pPr>
            <a:r>
              <a:rPr lang="en-US" sz="7500" b="1">
                <a:solidFill>
                  <a:srgbClr val="31356E"/>
                </a:solidFill>
                <a:latin typeface="Arial Bold" panose="020B0802020202020204"/>
                <a:ea typeface="Arial Bold" panose="020B0802020202020204"/>
                <a:cs typeface="Arial Bold" panose="020B0802020202020204"/>
                <a:sym typeface="Arial Bold" panose="020B0802020202020204"/>
              </a:rPr>
              <a:t>Ngôn ngữ PHP</a:t>
            </a:r>
          </a:p>
        </p:txBody>
      </p:sp>
      <p:sp>
        <p:nvSpPr>
          <p:cNvPr id="4" name="TextBox 4"/>
          <p:cNvSpPr txBox="1"/>
          <p:nvPr/>
        </p:nvSpPr>
        <p:spPr>
          <a:xfrm>
            <a:off x="1164353" y="5922788"/>
            <a:ext cx="14818960" cy="3267075"/>
          </a:xfrm>
          <a:prstGeom prst="rect">
            <a:avLst/>
          </a:prstGeom>
        </p:spPr>
        <p:txBody>
          <a:bodyPr lIns="0" tIns="0" rIns="0" bIns="0" rtlCol="0" anchor="t">
            <a:spAutoFit/>
          </a:bodyPr>
          <a:lstStyle/>
          <a:p>
            <a:pPr algn="l">
              <a:lnSpc>
                <a:spcPts val="3600"/>
              </a:lnSpc>
            </a:pPr>
            <a:r>
              <a:rPr lang="en-US" sz="3000">
                <a:solidFill>
                  <a:srgbClr val="2B4B82"/>
                </a:solidFill>
                <a:latin typeface="Arial" panose="020B0604020202020204"/>
                <a:ea typeface="Arial" panose="020B0604020202020204"/>
                <a:cs typeface="Arial" panose="020B0604020202020204"/>
                <a:sym typeface="Arial" panose="020B0604020202020204"/>
              </a:rPr>
              <a:t>PHP là từ viết tắt của thuật ngữ Personal Home Page và hiện nay đang có tên Hypertext Preprocessor. </a:t>
            </a:r>
          </a:p>
          <a:p>
            <a:pPr algn="l">
              <a:lnSpc>
                <a:spcPts val="3600"/>
              </a:lnSpc>
            </a:pPr>
            <a:endParaRPr lang="en-US" sz="3000">
              <a:solidFill>
                <a:srgbClr val="2B4B82"/>
              </a:solidFill>
              <a:latin typeface="Arial" panose="020B0604020202020204"/>
              <a:ea typeface="Arial" panose="020B0604020202020204"/>
              <a:cs typeface="Arial" panose="020B0604020202020204"/>
              <a:sym typeface="Arial" panose="020B0604020202020204"/>
            </a:endParaRPr>
          </a:p>
          <a:p>
            <a:pPr algn="l">
              <a:lnSpc>
                <a:spcPts val="3600"/>
              </a:lnSpc>
            </a:pPr>
            <a:r>
              <a:rPr lang="en-US" sz="3000">
                <a:solidFill>
                  <a:srgbClr val="2B4B82"/>
                </a:solidFill>
                <a:latin typeface="Arial" panose="020B0604020202020204"/>
                <a:ea typeface="Arial" panose="020B0604020202020204"/>
                <a:cs typeface="Arial" panose="020B0604020202020204"/>
                <a:sym typeface="Arial" panose="020B0604020202020204"/>
              </a:rPr>
              <a:t>PHP là một ngôn ngữ lập trình được sử dụng để tạo ra các trang web động. Nó được thiết kế để chạy trên máy chủ web và cho phép người dùng tương tác với trang web.</a:t>
            </a:r>
          </a:p>
          <a:p>
            <a:pPr algn="l">
              <a:lnSpc>
                <a:spcPts val="3600"/>
              </a:lnSpc>
            </a:pPr>
            <a:endParaRPr lang="en-US" sz="3000">
              <a:solidFill>
                <a:srgbClr val="2B4B82"/>
              </a:solidFill>
              <a:latin typeface="Arial" panose="020B0604020202020204"/>
              <a:ea typeface="Arial" panose="020B0604020202020204"/>
              <a:cs typeface="Arial" panose="020B0604020202020204"/>
              <a:sym typeface="Arial" panose="020B0604020202020204"/>
            </a:endParaRPr>
          </a:p>
          <a:p>
            <a:pPr algn="l">
              <a:lnSpc>
                <a:spcPts val="3600"/>
              </a:lnSpc>
            </a:pPr>
            <a:endParaRPr lang="en-US" sz="3000">
              <a:solidFill>
                <a:srgbClr val="2B4B82"/>
              </a:solidFill>
              <a:latin typeface="Arial" panose="020B0604020202020204"/>
              <a:ea typeface="Arial" panose="020B0604020202020204"/>
              <a:cs typeface="Arial" panose="020B0604020202020204"/>
              <a:sym typeface="Arial" panose="020B0604020202020204"/>
            </a:endParaRPr>
          </a:p>
        </p:txBody>
      </p:sp>
      <p:sp>
        <p:nvSpPr>
          <p:cNvPr id="5" name="TextBox 5"/>
          <p:cNvSpPr txBox="1"/>
          <p:nvPr/>
        </p:nvSpPr>
        <p:spPr>
          <a:xfrm>
            <a:off x="1164353" y="4766743"/>
            <a:ext cx="9768230" cy="676275"/>
          </a:xfrm>
          <a:prstGeom prst="rect">
            <a:avLst/>
          </a:prstGeom>
        </p:spPr>
        <p:txBody>
          <a:bodyPr lIns="0" tIns="0" rIns="0" bIns="0" rtlCol="0" anchor="t">
            <a:spAutoFit/>
          </a:bodyPr>
          <a:lstStyle/>
          <a:p>
            <a:pPr algn="l">
              <a:lnSpc>
                <a:spcPts val="4800"/>
              </a:lnSpc>
            </a:pPr>
            <a:r>
              <a:rPr lang="en-US" sz="4000" b="1">
                <a:solidFill>
                  <a:srgbClr val="31356E"/>
                </a:solidFill>
                <a:latin typeface="Arial Bold" panose="020B0802020202020204"/>
                <a:ea typeface="Arial Bold" panose="020B0802020202020204"/>
                <a:cs typeface="Arial Bold" panose="020B0802020202020204"/>
                <a:sym typeface="Arial Bold" panose="020B0802020202020204"/>
              </a:rPr>
              <a:t>Khái niệm PHP</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561" r="-561"/>
            </a:stretch>
          </a:blipFill>
        </p:spPr>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94DDDE"/>
        </a:solidFill>
        <a:effectLst/>
      </p:bgPr>
    </p:bg>
    <p:spTree>
      <p:nvGrpSpPr>
        <p:cNvPr id="1" name=""/>
        <p:cNvGrpSpPr/>
        <p:nvPr/>
      </p:nvGrpSpPr>
      <p:grpSpPr>
        <a:xfrm>
          <a:off x="0" y="0"/>
          <a:ext cx="0" cy="0"/>
          <a:chOff x="0" y="0"/>
          <a:chExt cx="0" cy="0"/>
        </a:xfrm>
      </p:grpSpPr>
      <p:sp>
        <p:nvSpPr>
          <p:cNvPr id="2" name="TextBox 2"/>
          <p:cNvSpPr txBox="1"/>
          <p:nvPr/>
        </p:nvSpPr>
        <p:spPr>
          <a:xfrm>
            <a:off x="1028700" y="876300"/>
            <a:ext cx="16135350" cy="1295400"/>
          </a:xfrm>
          <a:prstGeom prst="rect">
            <a:avLst/>
          </a:prstGeom>
        </p:spPr>
        <p:txBody>
          <a:bodyPr lIns="0" tIns="0" rIns="0" bIns="0" rtlCol="0" anchor="t">
            <a:spAutoFit/>
          </a:bodyPr>
          <a:lstStyle/>
          <a:p>
            <a:pPr algn="ctr">
              <a:lnSpc>
                <a:spcPts val="9000"/>
              </a:lnSpc>
            </a:pPr>
            <a:r>
              <a:rPr lang="en-US" sz="7500">
                <a:solidFill>
                  <a:srgbClr val="2B4B82"/>
                </a:solidFill>
                <a:latin typeface="Arial" panose="020B0604020202020204"/>
                <a:ea typeface="Arial" panose="020B0604020202020204"/>
                <a:cs typeface="Arial" panose="020B0604020202020204"/>
                <a:sym typeface="Arial" panose="020B0604020202020204"/>
              </a:rPr>
              <a:t>TRANG WEB QUẢN LÝ SINH VIÊN </a:t>
            </a:r>
          </a:p>
        </p:txBody>
      </p:sp>
      <p:sp>
        <p:nvSpPr>
          <p:cNvPr id="3" name="TextBox 3"/>
          <p:cNvSpPr txBox="1"/>
          <p:nvPr/>
        </p:nvSpPr>
        <p:spPr>
          <a:xfrm>
            <a:off x="3661274" y="7598972"/>
            <a:ext cx="2401669" cy="402122"/>
          </a:xfrm>
          <a:prstGeom prst="rect">
            <a:avLst/>
          </a:prstGeom>
        </p:spPr>
        <p:txBody>
          <a:bodyPr lIns="0" tIns="0" rIns="0" bIns="0" rtlCol="0" anchor="t">
            <a:spAutoFit/>
          </a:bodyPr>
          <a:lstStyle/>
          <a:p>
            <a:pPr algn="ctr">
              <a:lnSpc>
                <a:spcPts val="2940"/>
              </a:lnSpc>
            </a:pPr>
            <a:endParaRPr/>
          </a:p>
        </p:txBody>
      </p:sp>
      <p:sp>
        <p:nvSpPr>
          <p:cNvPr id="4" name="TextBox 4"/>
          <p:cNvSpPr txBox="1"/>
          <p:nvPr/>
        </p:nvSpPr>
        <p:spPr>
          <a:xfrm>
            <a:off x="542612" y="7597421"/>
            <a:ext cx="2459408" cy="402122"/>
          </a:xfrm>
          <a:prstGeom prst="rect">
            <a:avLst/>
          </a:prstGeom>
        </p:spPr>
        <p:txBody>
          <a:bodyPr lIns="0" tIns="0" rIns="0" bIns="0" rtlCol="0" anchor="t">
            <a:spAutoFit/>
          </a:bodyPr>
          <a:lstStyle/>
          <a:p>
            <a:pPr algn="ctr">
              <a:lnSpc>
                <a:spcPts val="2940"/>
              </a:lnSpc>
            </a:pPr>
            <a:endParaRPr/>
          </a:p>
        </p:txBody>
      </p:sp>
      <p:sp>
        <p:nvSpPr>
          <p:cNvPr id="5" name="TextBox 5"/>
          <p:cNvSpPr txBox="1"/>
          <p:nvPr/>
        </p:nvSpPr>
        <p:spPr>
          <a:xfrm>
            <a:off x="6722198" y="7591552"/>
            <a:ext cx="2156072" cy="402122"/>
          </a:xfrm>
          <a:prstGeom prst="rect">
            <a:avLst/>
          </a:prstGeom>
        </p:spPr>
        <p:txBody>
          <a:bodyPr lIns="0" tIns="0" rIns="0" bIns="0" rtlCol="0" anchor="t">
            <a:spAutoFit/>
          </a:bodyPr>
          <a:lstStyle/>
          <a:p>
            <a:pPr algn="ctr">
              <a:lnSpc>
                <a:spcPts val="2940"/>
              </a:lnSpc>
            </a:pPr>
            <a:endParaRPr/>
          </a:p>
        </p:txBody>
      </p:sp>
      <p:sp>
        <p:nvSpPr>
          <p:cNvPr id="6" name="TextBox 6"/>
          <p:cNvSpPr txBox="1"/>
          <p:nvPr/>
        </p:nvSpPr>
        <p:spPr>
          <a:xfrm>
            <a:off x="9537146" y="8440395"/>
            <a:ext cx="2680634" cy="402122"/>
          </a:xfrm>
          <a:prstGeom prst="rect">
            <a:avLst/>
          </a:prstGeom>
        </p:spPr>
        <p:txBody>
          <a:bodyPr lIns="0" tIns="0" rIns="0" bIns="0" rtlCol="0" anchor="t">
            <a:spAutoFit/>
          </a:bodyPr>
          <a:lstStyle/>
          <a:p>
            <a:pPr algn="ctr">
              <a:lnSpc>
                <a:spcPts val="2940"/>
              </a:lnSpc>
            </a:pPr>
            <a:endParaRPr/>
          </a:p>
        </p:txBody>
      </p:sp>
      <p:sp>
        <p:nvSpPr>
          <p:cNvPr id="7" name="TextBox 7"/>
          <p:cNvSpPr txBox="1"/>
          <p:nvPr/>
        </p:nvSpPr>
        <p:spPr>
          <a:xfrm>
            <a:off x="2181475" y="6232702"/>
            <a:ext cx="2680634" cy="1647825"/>
          </a:xfrm>
          <a:prstGeom prst="rect">
            <a:avLst/>
          </a:prstGeom>
        </p:spPr>
        <p:txBody>
          <a:bodyPr lIns="0" tIns="0" rIns="0" bIns="0" rtlCol="0" anchor="t">
            <a:spAutoFit/>
          </a:bodyPr>
          <a:lstStyle/>
          <a:p>
            <a:pPr marL="0" lvl="0" indent="0" algn="ctr">
              <a:lnSpc>
                <a:spcPts val="4200"/>
              </a:lnSpc>
              <a:spcBef>
                <a:spcPct val="0"/>
              </a:spcBef>
            </a:pPr>
            <a:r>
              <a:rPr lang="en-US" sz="3000" b="1" u="none" strike="noStrike">
                <a:solidFill>
                  <a:srgbClr val="2B4B82"/>
                </a:solidFill>
                <a:latin typeface="Arial Bold" panose="020B0802020202020204"/>
                <a:ea typeface="Arial Bold" panose="020B0802020202020204"/>
                <a:cs typeface="Arial Bold" panose="020B0802020202020204"/>
                <a:sym typeface="Arial Bold" panose="020B0802020202020204"/>
              </a:rPr>
              <a:t>Xây dựng trang quản lý sinh viên </a:t>
            </a:r>
          </a:p>
        </p:txBody>
      </p:sp>
      <p:sp>
        <p:nvSpPr>
          <p:cNvPr id="8" name="TextBox 8"/>
          <p:cNvSpPr txBox="1"/>
          <p:nvPr/>
        </p:nvSpPr>
        <p:spPr>
          <a:xfrm>
            <a:off x="12726940" y="8440395"/>
            <a:ext cx="2459408" cy="402122"/>
          </a:xfrm>
          <a:prstGeom prst="rect">
            <a:avLst/>
          </a:prstGeom>
        </p:spPr>
        <p:txBody>
          <a:bodyPr lIns="0" tIns="0" rIns="0" bIns="0" rtlCol="0" anchor="t">
            <a:spAutoFit/>
          </a:bodyPr>
          <a:lstStyle/>
          <a:p>
            <a:pPr algn="ctr">
              <a:lnSpc>
                <a:spcPts val="2940"/>
              </a:lnSpc>
            </a:pPr>
            <a:endParaRPr/>
          </a:p>
        </p:txBody>
      </p:sp>
      <p:sp>
        <p:nvSpPr>
          <p:cNvPr id="9" name="TextBox 9"/>
          <p:cNvSpPr txBox="1"/>
          <p:nvPr/>
        </p:nvSpPr>
        <p:spPr>
          <a:xfrm>
            <a:off x="6357778" y="6232702"/>
            <a:ext cx="2459408" cy="1647825"/>
          </a:xfrm>
          <a:prstGeom prst="rect">
            <a:avLst/>
          </a:prstGeom>
        </p:spPr>
        <p:txBody>
          <a:bodyPr lIns="0" tIns="0" rIns="0" bIns="0" rtlCol="0" anchor="t">
            <a:spAutoFit/>
          </a:bodyPr>
          <a:lstStyle/>
          <a:p>
            <a:pPr marL="0" lvl="0" indent="0" algn="ctr">
              <a:lnSpc>
                <a:spcPts val="4200"/>
              </a:lnSpc>
              <a:spcBef>
                <a:spcPct val="0"/>
              </a:spcBef>
            </a:pPr>
            <a:r>
              <a:rPr lang="en-US" sz="3000" b="1" u="none" strike="noStrike">
                <a:solidFill>
                  <a:srgbClr val="2B4B82"/>
                </a:solidFill>
                <a:latin typeface="Arial Bold" panose="020B0802020202020204"/>
                <a:ea typeface="Arial Bold" panose="020B0802020202020204"/>
                <a:cs typeface="Arial Bold" panose="020B0802020202020204"/>
                <a:sym typeface="Arial Bold" panose="020B0802020202020204"/>
              </a:rPr>
              <a:t>Xây dựng trang quản lý lớp</a:t>
            </a:r>
          </a:p>
        </p:txBody>
      </p:sp>
      <p:sp>
        <p:nvSpPr>
          <p:cNvPr id="10" name="TextBox 10"/>
          <p:cNvSpPr txBox="1"/>
          <p:nvPr/>
        </p:nvSpPr>
        <p:spPr>
          <a:xfrm>
            <a:off x="2768924" y="5036365"/>
            <a:ext cx="603369" cy="840740"/>
          </a:xfrm>
          <a:prstGeom prst="rect">
            <a:avLst/>
          </a:prstGeom>
        </p:spPr>
        <p:txBody>
          <a:bodyPr lIns="0" tIns="0" rIns="0" bIns="0" rtlCol="0" anchor="t">
            <a:spAutoFit/>
          </a:bodyPr>
          <a:lstStyle/>
          <a:p>
            <a:pPr algn="ctr">
              <a:lnSpc>
                <a:spcPts val="6160"/>
              </a:lnSpc>
            </a:pPr>
            <a:r>
              <a:rPr lang="en-US" sz="4400" b="1" spc="752">
                <a:solidFill>
                  <a:srgbClr val="2B4B82"/>
                </a:solidFill>
                <a:latin typeface="Arial Bold" panose="020B0802020202020204"/>
                <a:ea typeface="Arial Bold" panose="020B0802020202020204"/>
                <a:cs typeface="Arial Bold" panose="020B0802020202020204"/>
                <a:sym typeface="Arial Bold" panose="020B0802020202020204"/>
              </a:rPr>
              <a:t>5</a:t>
            </a:r>
          </a:p>
        </p:txBody>
      </p:sp>
      <p:sp>
        <p:nvSpPr>
          <p:cNvPr id="11" name="AutoShape 11"/>
          <p:cNvSpPr/>
          <p:nvPr/>
        </p:nvSpPr>
        <p:spPr>
          <a:xfrm flipH="1" flipV="1">
            <a:off x="7587482" y="5545586"/>
            <a:ext cx="2988297" cy="35340"/>
          </a:xfrm>
          <a:prstGeom prst="line">
            <a:avLst/>
          </a:prstGeom>
          <a:ln w="28575" cap="flat">
            <a:solidFill>
              <a:srgbClr val="2B4B82"/>
            </a:solidFill>
            <a:prstDash val="solid"/>
            <a:headEnd type="none" w="sm" len="sm"/>
            <a:tailEnd type="none" w="sm" len="sm"/>
          </a:ln>
        </p:spPr>
      </p:sp>
      <p:sp>
        <p:nvSpPr>
          <p:cNvPr id="12" name="AutoShape 12"/>
          <p:cNvSpPr/>
          <p:nvPr/>
        </p:nvSpPr>
        <p:spPr>
          <a:xfrm flipV="1">
            <a:off x="3372294" y="5542460"/>
            <a:ext cx="3686461" cy="0"/>
          </a:xfrm>
          <a:prstGeom prst="line">
            <a:avLst/>
          </a:prstGeom>
          <a:ln w="28575" cap="flat">
            <a:solidFill>
              <a:srgbClr val="2B4B82"/>
            </a:solidFill>
            <a:prstDash val="solid"/>
            <a:headEnd type="none" w="sm" len="sm"/>
            <a:tailEnd type="none" w="sm" len="sm"/>
          </a:ln>
        </p:spPr>
      </p:sp>
      <p:sp>
        <p:nvSpPr>
          <p:cNvPr id="13" name="TextBox 13"/>
          <p:cNvSpPr txBox="1"/>
          <p:nvPr/>
        </p:nvSpPr>
        <p:spPr>
          <a:xfrm>
            <a:off x="7058755" y="5036365"/>
            <a:ext cx="528727" cy="840740"/>
          </a:xfrm>
          <a:prstGeom prst="rect">
            <a:avLst/>
          </a:prstGeom>
        </p:spPr>
        <p:txBody>
          <a:bodyPr lIns="0" tIns="0" rIns="0" bIns="0" rtlCol="0" anchor="t">
            <a:spAutoFit/>
          </a:bodyPr>
          <a:lstStyle/>
          <a:p>
            <a:pPr algn="ctr">
              <a:lnSpc>
                <a:spcPts val="6160"/>
              </a:lnSpc>
            </a:pPr>
            <a:r>
              <a:rPr lang="en-US" sz="4400" b="1" spc="752">
                <a:solidFill>
                  <a:srgbClr val="2B4B82"/>
                </a:solidFill>
                <a:latin typeface="Arial Bold" panose="020B0802020202020204"/>
                <a:ea typeface="Arial Bold" panose="020B0802020202020204"/>
                <a:cs typeface="Arial Bold" panose="020B0802020202020204"/>
                <a:sym typeface="Arial Bold" panose="020B0802020202020204"/>
              </a:rPr>
              <a:t>6</a:t>
            </a:r>
          </a:p>
        </p:txBody>
      </p:sp>
      <p:sp>
        <p:nvSpPr>
          <p:cNvPr id="14" name="TextBox 14"/>
          <p:cNvSpPr txBox="1"/>
          <p:nvPr/>
        </p:nvSpPr>
        <p:spPr>
          <a:xfrm>
            <a:off x="15342504" y="8440395"/>
            <a:ext cx="2459408" cy="402122"/>
          </a:xfrm>
          <a:prstGeom prst="rect">
            <a:avLst/>
          </a:prstGeom>
        </p:spPr>
        <p:txBody>
          <a:bodyPr lIns="0" tIns="0" rIns="0" bIns="0" rtlCol="0" anchor="t">
            <a:spAutoFit/>
          </a:bodyPr>
          <a:lstStyle/>
          <a:p>
            <a:pPr algn="ctr">
              <a:lnSpc>
                <a:spcPts val="2940"/>
              </a:lnSpc>
            </a:pPr>
            <a:endParaRPr/>
          </a:p>
        </p:txBody>
      </p:sp>
      <p:sp>
        <p:nvSpPr>
          <p:cNvPr id="15" name="TextBox 15"/>
          <p:cNvSpPr txBox="1"/>
          <p:nvPr/>
        </p:nvSpPr>
        <p:spPr>
          <a:xfrm>
            <a:off x="9938993" y="6232702"/>
            <a:ext cx="2459408" cy="1647825"/>
          </a:xfrm>
          <a:prstGeom prst="rect">
            <a:avLst/>
          </a:prstGeom>
        </p:spPr>
        <p:txBody>
          <a:bodyPr lIns="0" tIns="0" rIns="0" bIns="0" rtlCol="0" anchor="t">
            <a:spAutoFit/>
          </a:bodyPr>
          <a:lstStyle/>
          <a:p>
            <a:pPr marL="0" lvl="0" indent="0" algn="ctr">
              <a:lnSpc>
                <a:spcPts val="4200"/>
              </a:lnSpc>
              <a:spcBef>
                <a:spcPct val="0"/>
              </a:spcBef>
            </a:pPr>
            <a:r>
              <a:rPr lang="en-US" sz="3000" b="1" u="none" strike="noStrike">
                <a:solidFill>
                  <a:srgbClr val="2B4B82"/>
                </a:solidFill>
                <a:latin typeface="Arial Bold" panose="020B0802020202020204"/>
                <a:ea typeface="Arial Bold" panose="020B0802020202020204"/>
                <a:cs typeface="Arial Bold" panose="020B0802020202020204"/>
                <a:sym typeface="Arial Bold" panose="020B0802020202020204"/>
              </a:rPr>
              <a:t>Xây dựng các chức năng khác </a:t>
            </a:r>
          </a:p>
        </p:txBody>
      </p:sp>
      <p:sp>
        <p:nvSpPr>
          <p:cNvPr id="16" name="TextBox 16"/>
          <p:cNvSpPr txBox="1"/>
          <p:nvPr/>
        </p:nvSpPr>
        <p:spPr>
          <a:xfrm>
            <a:off x="10575779" y="5078399"/>
            <a:ext cx="603369" cy="840740"/>
          </a:xfrm>
          <a:prstGeom prst="rect">
            <a:avLst/>
          </a:prstGeom>
        </p:spPr>
        <p:txBody>
          <a:bodyPr lIns="0" tIns="0" rIns="0" bIns="0" rtlCol="0" anchor="t">
            <a:spAutoFit/>
          </a:bodyPr>
          <a:lstStyle/>
          <a:p>
            <a:pPr algn="ctr">
              <a:lnSpc>
                <a:spcPts val="6160"/>
              </a:lnSpc>
            </a:pPr>
            <a:r>
              <a:rPr lang="en-US" sz="4400" b="1" spc="752">
                <a:solidFill>
                  <a:srgbClr val="2B4B82"/>
                </a:solidFill>
                <a:latin typeface="Arial Bold" panose="020B0802020202020204"/>
                <a:ea typeface="Arial Bold" panose="020B0802020202020204"/>
                <a:cs typeface="Arial Bold" panose="020B0802020202020204"/>
                <a:sym typeface="Arial Bold" panose="020B0802020202020204"/>
              </a:rPr>
              <a:t>7</a:t>
            </a:r>
          </a:p>
        </p:txBody>
      </p:sp>
      <p:sp>
        <p:nvSpPr>
          <p:cNvPr id="17" name="TextBox 17"/>
          <p:cNvSpPr txBox="1"/>
          <p:nvPr/>
        </p:nvSpPr>
        <p:spPr>
          <a:xfrm>
            <a:off x="9537146" y="3637808"/>
            <a:ext cx="2989499" cy="1114425"/>
          </a:xfrm>
          <a:prstGeom prst="rect">
            <a:avLst/>
          </a:prstGeom>
        </p:spPr>
        <p:txBody>
          <a:bodyPr lIns="0" tIns="0" rIns="0" bIns="0" rtlCol="0" anchor="t">
            <a:spAutoFit/>
          </a:bodyPr>
          <a:lstStyle/>
          <a:p>
            <a:pPr algn="ctr">
              <a:lnSpc>
                <a:spcPts val="4200"/>
              </a:lnSpc>
            </a:pPr>
            <a:r>
              <a:rPr lang="en-US" sz="3000" b="1">
                <a:solidFill>
                  <a:srgbClr val="2B4B82"/>
                </a:solidFill>
                <a:latin typeface="Arial Bold" panose="020B0802020202020204"/>
                <a:ea typeface="Arial Bold" panose="020B0802020202020204"/>
                <a:cs typeface="Arial Bold" panose="020B0802020202020204"/>
                <a:sym typeface="Arial Bold" panose="020B0802020202020204"/>
              </a:rPr>
              <a:t>Xây dựng trang đăng nhập</a:t>
            </a:r>
          </a:p>
        </p:txBody>
      </p:sp>
      <p:sp>
        <p:nvSpPr>
          <p:cNvPr id="18" name="TextBox 18"/>
          <p:cNvSpPr txBox="1"/>
          <p:nvPr/>
        </p:nvSpPr>
        <p:spPr>
          <a:xfrm>
            <a:off x="5811264" y="3559248"/>
            <a:ext cx="2685497" cy="1114425"/>
          </a:xfrm>
          <a:prstGeom prst="rect">
            <a:avLst/>
          </a:prstGeom>
        </p:spPr>
        <p:txBody>
          <a:bodyPr lIns="0" tIns="0" rIns="0" bIns="0" rtlCol="0" anchor="t">
            <a:spAutoFit/>
          </a:bodyPr>
          <a:lstStyle/>
          <a:p>
            <a:pPr algn="ctr">
              <a:lnSpc>
                <a:spcPts val="4200"/>
              </a:lnSpc>
            </a:pPr>
            <a:r>
              <a:rPr lang="en-US" sz="3000" b="1">
                <a:solidFill>
                  <a:srgbClr val="2B4B82"/>
                </a:solidFill>
                <a:latin typeface="Arial Bold" panose="020B0802020202020204"/>
                <a:ea typeface="Arial Bold" panose="020B0802020202020204"/>
                <a:cs typeface="Arial Bold" panose="020B0802020202020204"/>
                <a:sym typeface="Arial Bold" panose="020B0802020202020204"/>
              </a:rPr>
              <a:t>Xây dựng trang đăng ký</a:t>
            </a:r>
          </a:p>
        </p:txBody>
      </p:sp>
      <p:sp>
        <p:nvSpPr>
          <p:cNvPr id="19" name="TextBox 19"/>
          <p:cNvSpPr txBox="1"/>
          <p:nvPr/>
        </p:nvSpPr>
        <p:spPr>
          <a:xfrm>
            <a:off x="13781036" y="3637808"/>
            <a:ext cx="2156072" cy="1114425"/>
          </a:xfrm>
          <a:prstGeom prst="rect">
            <a:avLst/>
          </a:prstGeom>
        </p:spPr>
        <p:txBody>
          <a:bodyPr lIns="0" tIns="0" rIns="0" bIns="0" rtlCol="0" anchor="t">
            <a:spAutoFit/>
          </a:bodyPr>
          <a:lstStyle/>
          <a:p>
            <a:pPr algn="ctr">
              <a:lnSpc>
                <a:spcPts val="4200"/>
              </a:lnSpc>
            </a:pPr>
            <a:r>
              <a:rPr lang="en-US" sz="3000" b="1">
                <a:solidFill>
                  <a:srgbClr val="2B4B82"/>
                </a:solidFill>
                <a:latin typeface="Arial Bold" panose="020B0802020202020204"/>
                <a:ea typeface="Arial Bold" panose="020B0802020202020204"/>
                <a:cs typeface="Arial Bold" panose="020B0802020202020204"/>
                <a:sym typeface="Arial Bold" panose="020B0802020202020204"/>
              </a:rPr>
              <a:t>Xây dựng trang chủ</a:t>
            </a:r>
          </a:p>
        </p:txBody>
      </p:sp>
      <p:sp>
        <p:nvSpPr>
          <p:cNvPr id="20" name="TextBox 20"/>
          <p:cNvSpPr txBox="1"/>
          <p:nvPr/>
        </p:nvSpPr>
        <p:spPr>
          <a:xfrm>
            <a:off x="2675542" y="2835339"/>
            <a:ext cx="603369" cy="840740"/>
          </a:xfrm>
          <a:prstGeom prst="rect">
            <a:avLst/>
          </a:prstGeom>
        </p:spPr>
        <p:txBody>
          <a:bodyPr lIns="0" tIns="0" rIns="0" bIns="0" rtlCol="0" anchor="t">
            <a:spAutoFit/>
          </a:bodyPr>
          <a:lstStyle/>
          <a:p>
            <a:pPr algn="ctr">
              <a:lnSpc>
                <a:spcPts val="6160"/>
              </a:lnSpc>
            </a:pPr>
            <a:r>
              <a:rPr lang="en-US" sz="4400" b="1" spc="752">
                <a:solidFill>
                  <a:srgbClr val="2B4B82"/>
                </a:solidFill>
                <a:latin typeface="Arial Bold" panose="020B0802020202020204"/>
                <a:ea typeface="Arial Bold" panose="020B0802020202020204"/>
                <a:cs typeface="Arial Bold" panose="020B0802020202020204"/>
                <a:sym typeface="Arial Bold" panose="020B0802020202020204"/>
              </a:rPr>
              <a:t>1</a:t>
            </a:r>
          </a:p>
        </p:txBody>
      </p:sp>
      <p:sp>
        <p:nvSpPr>
          <p:cNvPr id="21" name="TextBox 21"/>
          <p:cNvSpPr txBox="1"/>
          <p:nvPr/>
        </p:nvSpPr>
        <p:spPr>
          <a:xfrm>
            <a:off x="7010773" y="2835339"/>
            <a:ext cx="603369" cy="840740"/>
          </a:xfrm>
          <a:prstGeom prst="rect">
            <a:avLst/>
          </a:prstGeom>
        </p:spPr>
        <p:txBody>
          <a:bodyPr lIns="0" tIns="0" rIns="0" bIns="0" rtlCol="0" anchor="t">
            <a:spAutoFit/>
          </a:bodyPr>
          <a:lstStyle/>
          <a:p>
            <a:pPr algn="ctr">
              <a:lnSpc>
                <a:spcPts val="6160"/>
              </a:lnSpc>
            </a:pPr>
            <a:r>
              <a:rPr lang="en-US" sz="4400" b="1" spc="752">
                <a:solidFill>
                  <a:srgbClr val="2B4B82"/>
                </a:solidFill>
                <a:latin typeface="Arial Bold" panose="020B0802020202020204"/>
                <a:ea typeface="Arial Bold" panose="020B0802020202020204"/>
                <a:cs typeface="Arial Bold" panose="020B0802020202020204"/>
                <a:sym typeface="Arial Bold" panose="020B0802020202020204"/>
              </a:rPr>
              <a:t>2</a:t>
            </a:r>
          </a:p>
        </p:txBody>
      </p:sp>
      <p:sp>
        <p:nvSpPr>
          <p:cNvPr id="22" name="TextBox 22"/>
          <p:cNvSpPr txBox="1"/>
          <p:nvPr/>
        </p:nvSpPr>
        <p:spPr>
          <a:xfrm>
            <a:off x="10482396" y="2835339"/>
            <a:ext cx="603369" cy="840740"/>
          </a:xfrm>
          <a:prstGeom prst="rect">
            <a:avLst/>
          </a:prstGeom>
        </p:spPr>
        <p:txBody>
          <a:bodyPr lIns="0" tIns="0" rIns="0" bIns="0" rtlCol="0" anchor="t">
            <a:spAutoFit/>
          </a:bodyPr>
          <a:lstStyle/>
          <a:p>
            <a:pPr algn="ctr">
              <a:lnSpc>
                <a:spcPts val="6160"/>
              </a:lnSpc>
            </a:pPr>
            <a:r>
              <a:rPr lang="en-US" sz="4400" b="1" spc="752">
                <a:solidFill>
                  <a:srgbClr val="2B4B82"/>
                </a:solidFill>
                <a:latin typeface="Arial Bold" panose="020B0802020202020204"/>
                <a:ea typeface="Arial Bold" panose="020B0802020202020204"/>
                <a:cs typeface="Arial Bold" panose="020B0802020202020204"/>
                <a:sym typeface="Arial Bold" panose="020B0802020202020204"/>
              </a:rPr>
              <a:t>3</a:t>
            </a:r>
          </a:p>
        </p:txBody>
      </p:sp>
      <p:sp>
        <p:nvSpPr>
          <p:cNvPr id="23" name="TextBox 23"/>
          <p:cNvSpPr txBox="1"/>
          <p:nvPr/>
        </p:nvSpPr>
        <p:spPr>
          <a:xfrm>
            <a:off x="14557388" y="2835339"/>
            <a:ext cx="603369" cy="840740"/>
          </a:xfrm>
          <a:prstGeom prst="rect">
            <a:avLst/>
          </a:prstGeom>
        </p:spPr>
        <p:txBody>
          <a:bodyPr lIns="0" tIns="0" rIns="0" bIns="0" rtlCol="0" anchor="t">
            <a:spAutoFit/>
          </a:bodyPr>
          <a:lstStyle/>
          <a:p>
            <a:pPr algn="ctr">
              <a:lnSpc>
                <a:spcPts val="6160"/>
              </a:lnSpc>
            </a:pPr>
            <a:r>
              <a:rPr lang="en-US" sz="4400" b="1" spc="752">
                <a:solidFill>
                  <a:srgbClr val="2B4B82"/>
                </a:solidFill>
                <a:latin typeface="Arial Bold" panose="020B0802020202020204"/>
                <a:ea typeface="Arial Bold" panose="020B0802020202020204"/>
                <a:cs typeface="Arial Bold" panose="020B0802020202020204"/>
                <a:sym typeface="Arial Bold" panose="020B0802020202020204"/>
              </a:rPr>
              <a:t>4</a:t>
            </a:r>
          </a:p>
        </p:txBody>
      </p:sp>
      <p:sp>
        <p:nvSpPr>
          <p:cNvPr id="24" name="AutoShape 24"/>
          <p:cNvSpPr/>
          <p:nvPr/>
        </p:nvSpPr>
        <p:spPr>
          <a:xfrm flipV="1">
            <a:off x="3278911" y="3341434"/>
            <a:ext cx="3731862" cy="0"/>
          </a:xfrm>
          <a:prstGeom prst="line">
            <a:avLst/>
          </a:prstGeom>
          <a:ln w="28575" cap="flat">
            <a:solidFill>
              <a:srgbClr val="2B4B82"/>
            </a:solidFill>
            <a:prstDash val="solid"/>
            <a:headEnd type="none" w="sm" len="sm"/>
            <a:tailEnd type="none" w="sm" len="sm"/>
          </a:ln>
        </p:spPr>
      </p:sp>
      <p:sp>
        <p:nvSpPr>
          <p:cNvPr id="25" name="AutoShape 25"/>
          <p:cNvSpPr/>
          <p:nvPr/>
        </p:nvSpPr>
        <p:spPr>
          <a:xfrm>
            <a:off x="7614143" y="3341434"/>
            <a:ext cx="2868253" cy="0"/>
          </a:xfrm>
          <a:prstGeom prst="line">
            <a:avLst/>
          </a:prstGeom>
          <a:ln w="28575" cap="flat">
            <a:solidFill>
              <a:srgbClr val="2B4B82"/>
            </a:solidFill>
            <a:prstDash val="solid"/>
            <a:headEnd type="none" w="sm" len="sm"/>
            <a:tailEnd type="none" w="sm" len="sm"/>
          </a:ln>
        </p:spPr>
      </p:sp>
      <p:sp>
        <p:nvSpPr>
          <p:cNvPr id="26" name="AutoShape 26"/>
          <p:cNvSpPr/>
          <p:nvPr/>
        </p:nvSpPr>
        <p:spPr>
          <a:xfrm>
            <a:off x="11085765" y="3341434"/>
            <a:ext cx="3471622" cy="0"/>
          </a:xfrm>
          <a:prstGeom prst="line">
            <a:avLst/>
          </a:prstGeom>
          <a:ln w="28575" cap="flat">
            <a:solidFill>
              <a:srgbClr val="2B4B82"/>
            </a:solidFill>
            <a:prstDash val="solid"/>
            <a:headEnd type="none" w="sm" len="sm"/>
            <a:tailEnd type="none" w="sm" len="sm"/>
          </a:ln>
        </p:spPr>
      </p:sp>
      <p:sp>
        <p:nvSpPr>
          <p:cNvPr id="27" name="TextBox 27"/>
          <p:cNvSpPr txBox="1"/>
          <p:nvPr/>
        </p:nvSpPr>
        <p:spPr>
          <a:xfrm>
            <a:off x="2350892" y="3559248"/>
            <a:ext cx="2459408" cy="581025"/>
          </a:xfrm>
          <a:prstGeom prst="rect">
            <a:avLst/>
          </a:prstGeom>
        </p:spPr>
        <p:txBody>
          <a:bodyPr lIns="0" tIns="0" rIns="0" bIns="0" rtlCol="0" anchor="t">
            <a:spAutoFit/>
          </a:bodyPr>
          <a:lstStyle/>
          <a:p>
            <a:pPr algn="ctr">
              <a:lnSpc>
                <a:spcPts val="4200"/>
              </a:lnSpc>
            </a:pPr>
            <a:r>
              <a:rPr lang="en-US" sz="3000" b="1">
                <a:solidFill>
                  <a:srgbClr val="2B4B82"/>
                </a:solidFill>
                <a:latin typeface="Arial Bold" panose="020B0802020202020204"/>
                <a:ea typeface="Arial Bold" panose="020B0802020202020204"/>
                <a:cs typeface="Arial Bold" panose="020B0802020202020204"/>
                <a:sym typeface="Arial Bold" panose="020B0802020202020204"/>
              </a:rPr>
              <a:t>Kết nối CSDL</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94DDDE"/>
        </a:solidFill>
        <a:effectLst/>
      </p:bgPr>
    </p:bg>
    <p:spTree>
      <p:nvGrpSpPr>
        <p:cNvPr id="1" name=""/>
        <p:cNvGrpSpPr/>
        <p:nvPr/>
      </p:nvGrpSpPr>
      <p:grpSpPr>
        <a:xfrm>
          <a:off x="0" y="0"/>
          <a:ext cx="0" cy="0"/>
          <a:chOff x="0" y="0"/>
          <a:chExt cx="0" cy="0"/>
        </a:xfrm>
      </p:grpSpPr>
      <p:sp>
        <p:nvSpPr>
          <p:cNvPr id="2" name="Freeform 2"/>
          <p:cNvSpPr/>
          <p:nvPr/>
        </p:nvSpPr>
        <p:spPr>
          <a:xfrm>
            <a:off x="577856" y="1168660"/>
            <a:ext cx="7423143" cy="3897095"/>
          </a:xfrm>
          <a:custGeom>
            <a:avLst/>
            <a:gdLst/>
            <a:ahLst/>
            <a:cxnLst/>
            <a:rect l="l" t="t" r="r" b="b"/>
            <a:pathLst>
              <a:path w="6438228" h="3485222">
                <a:moveTo>
                  <a:pt x="0" y="0"/>
                </a:moveTo>
                <a:lnTo>
                  <a:pt x="6438228" y="0"/>
                </a:lnTo>
                <a:lnTo>
                  <a:pt x="6438228" y="3485222"/>
                </a:lnTo>
                <a:lnTo>
                  <a:pt x="0" y="3485222"/>
                </a:lnTo>
                <a:lnTo>
                  <a:pt x="0" y="0"/>
                </a:lnTo>
                <a:close/>
              </a:path>
            </a:pathLst>
          </a:custGeom>
          <a:blipFill>
            <a:blip r:embed="rId2"/>
            <a:stretch>
              <a:fillRect r="-19314"/>
            </a:stretch>
          </a:blipFill>
        </p:spPr>
      </p:sp>
      <p:sp>
        <p:nvSpPr>
          <p:cNvPr id="3" name="Freeform 3"/>
          <p:cNvSpPr/>
          <p:nvPr/>
        </p:nvSpPr>
        <p:spPr>
          <a:xfrm>
            <a:off x="8915400" y="1251718"/>
            <a:ext cx="9067744" cy="3814037"/>
          </a:xfrm>
          <a:custGeom>
            <a:avLst/>
            <a:gdLst/>
            <a:ahLst/>
            <a:cxnLst/>
            <a:rect l="l" t="t" r="r" b="b"/>
            <a:pathLst>
              <a:path w="8137222" h="3205299">
                <a:moveTo>
                  <a:pt x="0" y="0"/>
                </a:moveTo>
                <a:lnTo>
                  <a:pt x="8137222" y="0"/>
                </a:lnTo>
                <a:lnTo>
                  <a:pt x="8137222" y="3205300"/>
                </a:lnTo>
                <a:lnTo>
                  <a:pt x="0" y="3205300"/>
                </a:lnTo>
                <a:lnTo>
                  <a:pt x="0" y="0"/>
                </a:lnTo>
                <a:close/>
              </a:path>
            </a:pathLst>
          </a:custGeom>
          <a:blipFill>
            <a:blip r:embed="rId3"/>
            <a:stretch>
              <a:fillRect t="-1039" r="-22575" b="-1039"/>
            </a:stretch>
          </a:blipFill>
        </p:spPr>
      </p:sp>
      <p:sp>
        <p:nvSpPr>
          <p:cNvPr id="4" name="Freeform 4"/>
          <p:cNvSpPr/>
          <p:nvPr/>
        </p:nvSpPr>
        <p:spPr>
          <a:xfrm>
            <a:off x="3124372" y="8384783"/>
            <a:ext cx="11160236" cy="811922"/>
          </a:xfrm>
          <a:custGeom>
            <a:avLst/>
            <a:gdLst/>
            <a:ahLst/>
            <a:cxnLst/>
            <a:rect l="l" t="t" r="r" b="b"/>
            <a:pathLst>
              <a:path w="11160236" h="811922">
                <a:moveTo>
                  <a:pt x="0" y="0"/>
                </a:moveTo>
                <a:lnTo>
                  <a:pt x="11160236" y="0"/>
                </a:lnTo>
                <a:lnTo>
                  <a:pt x="11160236" y="811922"/>
                </a:lnTo>
                <a:lnTo>
                  <a:pt x="0" y="811922"/>
                </a:lnTo>
                <a:lnTo>
                  <a:pt x="0" y="0"/>
                </a:lnTo>
                <a:close/>
              </a:path>
            </a:pathLst>
          </a:custGeom>
          <a:blipFill>
            <a:blip r:embed="rId4"/>
            <a:stretch>
              <a:fillRect/>
            </a:stretch>
          </a:blipFill>
        </p:spPr>
      </p:sp>
      <p:sp>
        <p:nvSpPr>
          <p:cNvPr id="5" name="Freeform 5"/>
          <p:cNvSpPr/>
          <p:nvPr/>
        </p:nvSpPr>
        <p:spPr>
          <a:xfrm>
            <a:off x="6975193" y="5155925"/>
            <a:ext cx="2828788" cy="2828788"/>
          </a:xfrm>
          <a:custGeom>
            <a:avLst/>
            <a:gdLst/>
            <a:ahLst/>
            <a:cxnLst/>
            <a:rect l="l" t="t" r="r" b="b"/>
            <a:pathLst>
              <a:path w="2828788" h="2828788">
                <a:moveTo>
                  <a:pt x="0" y="0"/>
                </a:moveTo>
                <a:lnTo>
                  <a:pt x="2828789" y="0"/>
                </a:lnTo>
                <a:lnTo>
                  <a:pt x="2828789" y="2828788"/>
                </a:lnTo>
                <a:lnTo>
                  <a:pt x="0" y="2828788"/>
                </a:lnTo>
                <a:lnTo>
                  <a:pt x="0" y="0"/>
                </a:lnTo>
                <a:close/>
              </a:path>
            </a:pathLst>
          </a:custGeom>
          <a:blipFill>
            <a:blip r:embed="rId5">
              <a:extLst>
                <a:ext uri="{96DAC541-7B7A-43D3-8B79-37D633B846F1}">
                  <asvg:svgBlip xmlns="" xmlns:asvg="http://schemas.microsoft.com/office/drawing/2016/SVG/main" r:embed="rId6"/>
                </a:ext>
              </a:extLst>
            </a:blip>
            <a:stretch>
              <a:fillRect/>
            </a:stretch>
          </a:blipFill>
        </p:spPr>
      </p:sp>
      <p:sp>
        <p:nvSpPr>
          <p:cNvPr id="6" name="TextBox 6"/>
          <p:cNvSpPr txBox="1"/>
          <p:nvPr/>
        </p:nvSpPr>
        <p:spPr>
          <a:xfrm>
            <a:off x="7183087" y="6158250"/>
            <a:ext cx="2413000" cy="1099820"/>
          </a:xfrm>
          <a:prstGeom prst="rect">
            <a:avLst/>
          </a:prstGeom>
        </p:spPr>
        <p:txBody>
          <a:bodyPr wrap="square" lIns="0" tIns="0" rIns="0" bIns="0" rtlCol="0" anchor="t">
            <a:spAutoFit/>
          </a:bodyPr>
          <a:lstStyle/>
          <a:p>
            <a:pPr algn="ctr">
              <a:lnSpc>
                <a:spcPts val="4290"/>
              </a:lnSpc>
            </a:pPr>
            <a:r>
              <a:rPr lang="en-US" sz="3060" b="1" spc="523" dirty="0">
                <a:solidFill>
                  <a:srgbClr val="000000"/>
                </a:solidFill>
                <a:latin typeface="Arial" panose="020B0604020202020204" pitchFamily="34" charset="0"/>
                <a:ea typeface="Arial Bold" panose="020B0802020202020204"/>
                <a:cs typeface="Arial" panose="020B0604020202020204" pitchFamily="34" charset="0"/>
                <a:sym typeface="Arial Bold" panose="020B0802020202020204"/>
              </a:rPr>
              <a:t>KẾT</a:t>
            </a:r>
            <a:r>
              <a:rPr lang="vi-VN" altLang="en-US" sz="3060" b="1" spc="523" dirty="0">
                <a:solidFill>
                  <a:srgbClr val="000000"/>
                </a:solidFill>
                <a:latin typeface="Arial" panose="020B0604020202020204" pitchFamily="34" charset="0"/>
                <a:ea typeface="Arial Bold" panose="020B0802020202020204"/>
                <a:cs typeface="Arial" panose="020B0604020202020204" pitchFamily="34" charset="0"/>
                <a:sym typeface="Arial Bold" panose="020B0802020202020204"/>
              </a:rPr>
              <a:t> </a:t>
            </a:r>
            <a:r>
              <a:rPr lang="en-US" sz="3060" b="1" spc="523" dirty="0">
                <a:solidFill>
                  <a:srgbClr val="000000"/>
                </a:solidFill>
                <a:latin typeface="Arial" panose="020B0604020202020204" pitchFamily="34" charset="0"/>
                <a:ea typeface="Arial Bold" panose="020B0802020202020204"/>
                <a:cs typeface="Arial" panose="020B0604020202020204" pitchFamily="34" charset="0"/>
                <a:sym typeface="Arial Bold" panose="020B0802020202020204"/>
              </a:rPr>
              <a:t>NỐI</a:t>
            </a:r>
          </a:p>
          <a:p>
            <a:pPr algn="ctr">
              <a:lnSpc>
                <a:spcPts val="4290"/>
              </a:lnSpc>
              <a:spcBef>
                <a:spcPct val="0"/>
              </a:spcBef>
            </a:pPr>
            <a:r>
              <a:rPr lang="en-US" sz="3060" b="1" spc="523" dirty="0">
                <a:solidFill>
                  <a:srgbClr val="000000"/>
                </a:solidFill>
                <a:latin typeface="Arial" panose="020B0604020202020204" pitchFamily="34" charset="0"/>
                <a:ea typeface="Arial Bold" panose="020B0802020202020204"/>
                <a:cs typeface="Arial" panose="020B0604020202020204" pitchFamily="34" charset="0"/>
                <a:sym typeface="Arial Bold" panose="020B0802020202020204"/>
              </a:rPr>
              <a:t> CSDL</a:t>
            </a:r>
          </a:p>
        </p:txBody>
      </p:sp>
      <p:sp>
        <p:nvSpPr>
          <p:cNvPr id="7" name="TextBox 7"/>
          <p:cNvSpPr txBox="1"/>
          <p:nvPr/>
        </p:nvSpPr>
        <p:spPr>
          <a:xfrm>
            <a:off x="371535" y="556260"/>
            <a:ext cx="6366153" cy="561975"/>
          </a:xfrm>
          <a:prstGeom prst="rect">
            <a:avLst/>
          </a:prstGeom>
        </p:spPr>
        <p:txBody>
          <a:bodyPr lIns="0" tIns="0" rIns="0" bIns="0" rtlCol="0" anchor="t">
            <a:spAutoFit/>
          </a:bodyPr>
          <a:lstStyle/>
          <a:p>
            <a:pPr marL="647700" lvl="1" indent="-323850" algn="ctr">
              <a:lnSpc>
                <a:spcPts val="4200"/>
              </a:lnSpc>
              <a:spcBef>
                <a:spcPct val="0"/>
              </a:spcBef>
              <a:buAutoNum type="arabicPeriod"/>
            </a:pPr>
            <a:r>
              <a:rPr lang="en-US" sz="3000" b="1">
                <a:solidFill>
                  <a:srgbClr val="000000"/>
                </a:solidFill>
                <a:latin typeface="Arial Bold" panose="020B0802020202020204"/>
                <a:ea typeface="Arial Bold" panose="020B0802020202020204"/>
                <a:cs typeface="Arial Bold" panose="020B0802020202020204"/>
                <a:sym typeface="Arial Bold" panose="020B0802020202020204"/>
              </a:rPr>
              <a:t>Tạo kết nối bằng các lệnh sau: </a:t>
            </a:r>
          </a:p>
        </p:txBody>
      </p:sp>
      <p:sp>
        <p:nvSpPr>
          <p:cNvPr id="8" name="TextBox 8"/>
          <p:cNvSpPr txBox="1"/>
          <p:nvPr/>
        </p:nvSpPr>
        <p:spPr>
          <a:xfrm>
            <a:off x="9336536" y="556260"/>
            <a:ext cx="6068496" cy="561975"/>
          </a:xfrm>
          <a:prstGeom prst="rect">
            <a:avLst/>
          </a:prstGeom>
        </p:spPr>
        <p:txBody>
          <a:bodyPr lIns="0" tIns="0" rIns="0" bIns="0" rtlCol="0" anchor="t">
            <a:spAutoFit/>
          </a:bodyPr>
          <a:lstStyle/>
          <a:p>
            <a:pPr algn="ctr">
              <a:lnSpc>
                <a:spcPts val="4200"/>
              </a:lnSpc>
              <a:spcBef>
                <a:spcPct val="0"/>
              </a:spcBef>
            </a:pPr>
            <a:r>
              <a:rPr lang="en-US" sz="3000" b="1">
                <a:solidFill>
                  <a:srgbClr val="000000"/>
                </a:solidFill>
                <a:latin typeface="Arial Bold" panose="020B0802020202020204"/>
                <a:ea typeface="Arial Bold" panose="020B0802020202020204"/>
                <a:cs typeface="Arial Bold" panose="020B0802020202020204"/>
                <a:sym typeface="Arial Bold" panose="020B0802020202020204"/>
              </a:rPr>
              <a:t>2. Thực hiện truy vấn để truy cập</a:t>
            </a:r>
          </a:p>
        </p:txBody>
      </p:sp>
      <p:sp>
        <p:nvSpPr>
          <p:cNvPr id="9" name="TextBox 9"/>
          <p:cNvSpPr txBox="1"/>
          <p:nvPr/>
        </p:nvSpPr>
        <p:spPr>
          <a:xfrm>
            <a:off x="6049711" y="9286875"/>
            <a:ext cx="4679752" cy="561975"/>
          </a:xfrm>
          <a:prstGeom prst="rect">
            <a:avLst/>
          </a:prstGeom>
        </p:spPr>
        <p:txBody>
          <a:bodyPr lIns="0" tIns="0" rIns="0" bIns="0" rtlCol="0" anchor="t">
            <a:spAutoFit/>
          </a:bodyPr>
          <a:lstStyle/>
          <a:p>
            <a:pPr algn="ctr">
              <a:lnSpc>
                <a:spcPts val="4200"/>
              </a:lnSpc>
              <a:spcBef>
                <a:spcPct val="0"/>
              </a:spcBef>
            </a:pPr>
            <a:r>
              <a:rPr lang="en-US" sz="3000" b="1">
                <a:solidFill>
                  <a:srgbClr val="000000"/>
                </a:solidFill>
                <a:latin typeface="Arial Bold" panose="020B0802020202020204"/>
                <a:ea typeface="Arial Bold" panose="020B0802020202020204"/>
                <a:cs typeface="Arial Bold" panose="020B0802020202020204"/>
                <a:sym typeface="Arial Bold" panose="020B0802020202020204"/>
              </a:rPr>
              <a:t>3. Thực hiện đóng kết nối</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sp>
        <p:nvSpPr>
          <p:cNvPr id="2" name="Freeform 2"/>
          <p:cNvSpPr/>
          <p:nvPr/>
        </p:nvSpPr>
        <p:spPr>
          <a:xfrm>
            <a:off x="10285655" y="1593921"/>
            <a:ext cx="6074127" cy="5974877"/>
          </a:xfrm>
          <a:custGeom>
            <a:avLst/>
            <a:gdLst/>
            <a:ahLst/>
            <a:cxnLst/>
            <a:rect l="l" t="t" r="r" b="b"/>
            <a:pathLst>
              <a:path w="6074127" h="5974877">
                <a:moveTo>
                  <a:pt x="0" y="0"/>
                </a:moveTo>
                <a:lnTo>
                  <a:pt x="6074127" y="0"/>
                </a:lnTo>
                <a:lnTo>
                  <a:pt x="6074127" y="5974876"/>
                </a:lnTo>
                <a:lnTo>
                  <a:pt x="0" y="5974876"/>
                </a:lnTo>
                <a:lnTo>
                  <a:pt x="0" y="0"/>
                </a:lnTo>
                <a:close/>
              </a:path>
            </a:pathLst>
          </a:custGeom>
          <a:blipFill>
            <a:blip r:embed="rId2"/>
            <a:stretch>
              <a:fillRect/>
            </a:stretch>
          </a:blipFill>
        </p:spPr>
      </p:sp>
      <p:sp>
        <p:nvSpPr>
          <p:cNvPr id="3" name="Freeform 3"/>
          <p:cNvSpPr/>
          <p:nvPr/>
        </p:nvSpPr>
        <p:spPr>
          <a:xfrm>
            <a:off x="3200400" y="6070876"/>
            <a:ext cx="5822760" cy="3881856"/>
          </a:xfrm>
          <a:custGeom>
            <a:avLst/>
            <a:gdLst/>
            <a:ahLst/>
            <a:cxnLst/>
            <a:rect l="l" t="t" r="r" b="b"/>
            <a:pathLst>
              <a:path w="4671418" h="3209031">
                <a:moveTo>
                  <a:pt x="0" y="0"/>
                </a:moveTo>
                <a:lnTo>
                  <a:pt x="4671417" y="0"/>
                </a:lnTo>
                <a:lnTo>
                  <a:pt x="4671417" y="3209032"/>
                </a:lnTo>
                <a:lnTo>
                  <a:pt x="0" y="3209032"/>
                </a:lnTo>
                <a:lnTo>
                  <a:pt x="0" y="0"/>
                </a:lnTo>
                <a:close/>
              </a:path>
            </a:pathLst>
          </a:custGeom>
          <a:blipFill>
            <a:blip r:embed="rId3"/>
            <a:stretch>
              <a:fillRect l="-4630" r="-2593"/>
            </a:stretch>
          </a:blipFill>
        </p:spPr>
      </p:sp>
      <p:grpSp>
        <p:nvGrpSpPr>
          <p:cNvPr id="4" name="Group 4"/>
          <p:cNvGrpSpPr/>
          <p:nvPr/>
        </p:nvGrpSpPr>
        <p:grpSpPr>
          <a:xfrm>
            <a:off x="1028700" y="893720"/>
            <a:ext cx="7165867" cy="5177155"/>
            <a:chOff x="0" y="376555"/>
            <a:chExt cx="9554489" cy="6902873"/>
          </a:xfrm>
        </p:grpSpPr>
        <p:sp>
          <p:nvSpPr>
            <p:cNvPr id="5" name="TextBox 5"/>
            <p:cNvSpPr txBox="1"/>
            <p:nvPr/>
          </p:nvSpPr>
          <p:spPr>
            <a:xfrm>
              <a:off x="0" y="376555"/>
              <a:ext cx="9554489" cy="2895600"/>
            </a:xfrm>
            <a:prstGeom prst="rect">
              <a:avLst/>
            </a:prstGeom>
          </p:spPr>
          <p:txBody>
            <a:bodyPr lIns="0" tIns="0" rIns="0" bIns="0" rtlCol="0" anchor="t">
              <a:spAutoFit/>
            </a:bodyPr>
            <a:lstStyle/>
            <a:p>
              <a:pPr algn="l">
                <a:lnSpc>
                  <a:spcPts val="7875"/>
                </a:lnSpc>
              </a:pPr>
              <a:r>
                <a:rPr lang="en-US" sz="7500" b="1" dirty="0" err="1">
                  <a:solidFill>
                    <a:srgbClr val="F7B4A7"/>
                  </a:solidFill>
                  <a:latin typeface="Arial Bold" panose="020B0802020202020204"/>
                  <a:ea typeface="Arial Bold" panose="020B0802020202020204"/>
                  <a:cs typeface="Arial Bold" panose="020B0802020202020204"/>
                  <a:sym typeface="Arial Bold" panose="020B0802020202020204"/>
                </a:rPr>
                <a:t>Xây</a:t>
              </a:r>
              <a:r>
                <a:rPr lang="en-US" sz="7500" b="1" dirty="0">
                  <a:solidFill>
                    <a:srgbClr val="F7B4A7"/>
                  </a:solidFill>
                  <a:latin typeface="Arial Bold" panose="020B0802020202020204"/>
                  <a:ea typeface="Arial Bold" panose="020B0802020202020204"/>
                  <a:cs typeface="Arial Bold" panose="020B0802020202020204"/>
                  <a:sym typeface="Arial Bold" panose="020B0802020202020204"/>
                </a:rPr>
                <a:t> </a:t>
              </a:r>
              <a:r>
                <a:rPr lang="en-US" sz="7500" b="1" dirty="0" err="1">
                  <a:solidFill>
                    <a:srgbClr val="F7B4A7"/>
                  </a:solidFill>
                  <a:latin typeface="Arial Bold" panose="020B0802020202020204"/>
                  <a:ea typeface="Arial Bold" panose="020B0802020202020204"/>
                  <a:cs typeface="Arial Bold" panose="020B0802020202020204"/>
                  <a:sym typeface="Arial Bold" panose="020B0802020202020204"/>
                </a:rPr>
                <a:t>dựng</a:t>
              </a:r>
              <a:r>
                <a:rPr lang="en-US" sz="7500" b="1" dirty="0">
                  <a:solidFill>
                    <a:srgbClr val="F7B4A7"/>
                  </a:solidFill>
                  <a:latin typeface="Arial Bold" panose="020B0802020202020204"/>
                  <a:ea typeface="Arial Bold" panose="020B0802020202020204"/>
                  <a:cs typeface="Arial Bold" panose="020B0802020202020204"/>
                  <a:sym typeface="Arial Bold" panose="020B0802020202020204"/>
                </a:rPr>
                <a:t> </a:t>
              </a:r>
              <a:r>
                <a:rPr lang="en-US" sz="7500" b="1" dirty="0" err="1">
                  <a:solidFill>
                    <a:srgbClr val="F7B4A7"/>
                  </a:solidFill>
                  <a:latin typeface="Arial Bold" panose="020B0802020202020204"/>
                  <a:ea typeface="Arial Bold" panose="020B0802020202020204"/>
                  <a:cs typeface="Arial Bold" panose="020B0802020202020204"/>
                  <a:sym typeface="Arial Bold" panose="020B0802020202020204"/>
                </a:rPr>
                <a:t>trang</a:t>
              </a:r>
              <a:r>
                <a:rPr lang="en-US" sz="7500" b="1" dirty="0">
                  <a:solidFill>
                    <a:srgbClr val="F7B4A7"/>
                  </a:solidFill>
                  <a:latin typeface="Arial Bold" panose="020B0802020202020204"/>
                  <a:ea typeface="Arial Bold" panose="020B0802020202020204"/>
                  <a:cs typeface="Arial Bold" panose="020B0802020202020204"/>
                  <a:sym typeface="Arial Bold" panose="020B0802020202020204"/>
                </a:rPr>
                <a:t> </a:t>
              </a:r>
              <a:r>
                <a:rPr lang="en-US" sz="7500" b="1" dirty="0" err="1">
                  <a:solidFill>
                    <a:srgbClr val="F7B4A7"/>
                  </a:solidFill>
                  <a:latin typeface="Arial Bold" panose="020B0802020202020204"/>
                  <a:ea typeface="Arial Bold" panose="020B0802020202020204"/>
                  <a:cs typeface="Arial Bold" panose="020B0802020202020204"/>
                  <a:sym typeface="Arial Bold" panose="020B0802020202020204"/>
                </a:rPr>
                <a:t>đăng</a:t>
              </a:r>
              <a:r>
                <a:rPr lang="en-US" sz="7500" b="1" dirty="0">
                  <a:solidFill>
                    <a:srgbClr val="F7B4A7"/>
                  </a:solidFill>
                  <a:latin typeface="Arial Bold" panose="020B0802020202020204"/>
                  <a:ea typeface="Arial Bold" panose="020B0802020202020204"/>
                  <a:cs typeface="Arial Bold" panose="020B0802020202020204"/>
                  <a:sym typeface="Arial Bold" panose="020B0802020202020204"/>
                </a:rPr>
                <a:t> </a:t>
              </a:r>
              <a:r>
                <a:rPr lang="en-US" sz="7500" b="1" dirty="0" err="1">
                  <a:solidFill>
                    <a:srgbClr val="F7B4A7"/>
                  </a:solidFill>
                  <a:latin typeface="Arial Bold" panose="020B0802020202020204"/>
                  <a:ea typeface="Arial Bold" panose="020B0802020202020204"/>
                  <a:cs typeface="Arial Bold" panose="020B0802020202020204"/>
                  <a:sym typeface="Arial Bold" panose="020B0802020202020204"/>
                </a:rPr>
                <a:t>nhập</a:t>
              </a:r>
              <a:endParaRPr lang="en-US" sz="7500" b="1" dirty="0">
                <a:solidFill>
                  <a:srgbClr val="F7B4A7"/>
                </a:solidFill>
                <a:latin typeface="Arial Bold" panose="020B0802020202020204"/>
                <a:ea typeface="Arial Bold" panose="020B0802020202020204"/>
                <a:cs typeface="Arial Bold" panose="020B0802020202020204"/>
                <a:sym typeface="Arial Bold" panose="020B0802020202020204"/>
              </a:endParaRPr>
            </a:p>
          </p:txBody>
        </p:sp>
        <p:sp>
          <p:nvSpPr>
            <p:cNvPr id="6" name="TextBox 6"/>
            <p:cNvSpPr txBox="1"/>
            <p:nvPr/>
          </p:nvSpPr>
          <p:spPr>
            <a:xfrm>
              <a:off x="0" y="3801667"/>
              <a:ext cx="9289780" cy="704130"/>
            </a:xfrm>
            <a:prstGeom prst="rect">
              <a:avLst/>
            </a:prstGeom>
          </p:spPr>
          <p:txBody>
            <a:bodyPr lIns="0" tIns="0" rIns="0" bIns="0" rtlCol="0" anchor="t">
              <a:spAutoFit/>
            </a:bodyPr>
            <a:lstStyle/>
            <a:p>
              <a:pPr algn="l">
                <a:lnSpc>
                  <a:spcPts val="3965"/>
                </a:lnSpc>
              </a:pPr>
              <a:endParaRPr/>
            </a:p>
          </p:txBody>
        </p:sp>
        <p:sp>
          <p:nvSpPr>
            <p:cNvPr id="7" name="TextBox 7"/>
            <p:cNvSpPr txBox="1"/>
            <p:nvPr/>
          </p:nvSpPr>
          <p:spPr>
            <a:xfrm>
              <a:off x="0" y="4125595"/>
              <a:ext cx="7606453" cy="3153833"/>
            </a:xfrm>
            <a:prstGeom prst="rect">
              <a:avLst/>
            </a:prstGeom>
          </p:spPr>
          <p:txBody>
            <a:bodyPr lIns="0" tIns="0" rIns="0" bIns="0" rtlCol="0" anchor="t">
              <a:noAutofit/>
            </a:bodyPr>
            <a:lstStyle/>
            <a:p>
              <a:pPr algn="l">
                <a:lnSpc>
                  <a:spcPts val="4200"/>
                </a:lnSpc>
              </a:pPr>
              <a:r>
                <a:rPr lang="en-US" sz="3000">
                  <a:solidFill>
                    <a:srgbClr val="94DDDE"/>
                  </a:solidFill>
                  <a:latin typeface="Arial" panose="020B0604020202020204"/>
                  <a:ea typeface="Arial" panose="020B0604020202020204"/>
                  <a:cs typeface="Arial" panose="020B0604020202020204"/>
                  <a:sym typeface="Arial" panose="020B0604020202020204"/>
                </a:rPr>
                <a:t>Cho phép người dùng đăng nhập bằng tài khoản dưới quyền của mình .</a:t>
              </a: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TotalTime>
  <Words>769</Words>
  <Application>Microsoft Office PowerPoint</Application>
  <PresentationFormat>Custom</PresentationFormat>
  <Paragraphs>117</Paragraphs>
  <Slides>27</Slides>
  <Notes>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27</vt:i4>
      </vt:variant>
    </vt:vector>
  </HeadingPairs>
  <TitlesOfParts>
    <vt:vector size="37" baseType="lpstr">
      <vt:lpstr>TT Norms Bold</vt:lpstr>
      <vt:lpstr>Computer Says No</vt:lpstr>
      <vt:lpstr>Public Sans Bold</vt:lpstr>
      <vt:lpstr>Arial</vt:lpstr>
      <vt:lpstr>Poppins Bold</vt:lpstr>
      <vt:lpstr>Calibri</vt:lpstr>
      <vt:lpstr>Arial Bold</vt:lpstr>
      <vt:lpstr>Times New Roman</vt:lpstr>
      <vt:lpstr>Garet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BÁO CÁO PTUDWVMNM</dc:title>
  <dc:creator>Administrator</dc:creator>
  <cp:lastModifiedBy>Administrator</cp:lastModifiedBy>
  <cp:revision>7</cp:revision>
  <dcterms:created xsi:type="dcterms:W3CDTF">2006-08-16T00:00:00Z</dcterms:created>
  <dcterms:modified xsi:type="dcterms:W3CDTF">2024-10-28T17:55:42Z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4C0928CDDD7C42E7B1EFB29000BE7593_12</vt:lpwstr>
  </property>
  <property fmtid="{D5CDD505-2E9C-101B-9397-08002B2CF9AE}" pid="3" name="KSOProductBuildVer">
    <vt:lpwstr>1033-12.2.0.18607</vt:lpwstr>
  </property>
</Properties>
</file>